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7" r:id="rId1"/>
    <p:sldMasterId id="2147483758" r:id="rId2"/>
    <p:sldMasterId id="2147483759" r:id="rId3"/>
    <p:sldMasterId id="2147483760" r:id="rId4"/>
    <p:sldMasterId id="2147483761" r:id="rId5"/>
  </p:sldMasterIdLst>
  <p:notesMasterIdLst>
    <p:notesMasterId r:id="rId4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6858000" type="screen4x3"/>
  <p:notesSz cx="6858000" cy="9144000"/>
  <p:embeddedFontLst>
    <p:embeddedFont>
      <p:font typeface="Allerta" panose="020B0604020202020204" charset="0"/>
      <p:regular r:id="rId45"/>
    </p:embeddedFont>
    <p:embeddedFont>
      <p:font typeface="Calibri" panose="020F0502020204030204" pitchFamily="34" charset="0"/>
      <p:regular r:id="rId46"/>
      <p:bold r:id="rId47"/>
      <p:italic r:id="rId48"/>
      <p:boldItalic r:id="rId49"/>
    </p:embeddedFont>
    <p:embeddedFont>
      <p:font typeface="Georgia" panose="02040502050405020303" pitchFamily="18" charset="0"/>
      <p:regular r:id="rId50"/>
      <p:bold r:id="rId51"/>
      <p:italic r:id="rId52"/>
      <p:boldItalic r:id="rId53"/>
    </p:embeddedFont>
    <p:embeddedFont>
      <p:font typeface="Lucida Sans" panose="020B0602030504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e Bravo" initials="" lastIdx="16" clrIdx="0"/>
  <p:cmAuthor id="1" name="Tori Fille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25A10B-0F32-49FF-BC94-28EC71271BC5}">
  <a:tblStyle styleId="{1325A10B-0F32-49FF-BC94-28EC71271B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605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cribd.com/doc/224775994/Developmental-Spelling-Assessm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Shape 800"/>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Handouts:</a:t>
            </a:r>
            <a:br>
              <a:rPr lang="en-US"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801" name="Shape 801"/>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245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Shape 87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872" name="Shape 87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10</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64153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9" name="Shape 87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Two new pieces have come out in the past few years that show some really interesting things about reading.   We’ll start with David Paige’s 2018 study. </a:t>
            </a:r>
            <a:endParaRPr/>
          </a:p>
        </p:txBody>
      </p:sp>
      <p:sp>
        <p:nvSpPr>
          <p:cNvPr id="880" name="Shape 880"/>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Calibri"/>
              <a:buNone/>
            </a:pPr>
            <a:fld id="{00000000-1234-1234-1234-123412341234}" type="slidenum">
              <a:rPr lang="en-US"/>
              <a:t>11</a:t>
            </a:fld>
            <a:endParaRPr/>
          </a:p>
        </p:txBody>
      </p:sp>
    </p:spTree>
    <p:extLst>
      <p:ext uri="{BB962C8B-B14F-4D97-AF65-F5344CB8AC3E}">
        <p14:creationId xmlns:p14="http://schemas.microsoft.com/office/powerpoint/2010/main" val="3292537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9" name="Shape 88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890" name="Shape 890"/>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Calibri"/>
              <a:buNone/>
            </a:pPr>
            <a:fld id="{00000000-1234-1234-1234-123412341234}" type="slidenum">
              <a:rPr lang="en-US"/>
              <a:t>12</a:t>
            </a:fld>
            <a:endParaRPr/>
          </a:p>
        </p:txBody>
      </p:sp>
    </p:spTree>
    <p:extLst>
      <p:ext uri="{BB962C8B-B14F-4D97-AF65-F5344CB8AC3E}">
        <p14:creationId xmlns:p14="http://schemas.microsoft.com/office/powerpoint/2010/main" val="3895434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7" name="Shape 89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Decoding is accuracy + efficiency = ACCUMATICITY </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US" sz="1400"/>
              <a:t>SIGHT WORD AND PSEUDOWORD READING </a:t>
            </a:r>
            <a:endParaRPr sz="1400"/>
          </a:p>
          <a:p>
            <a:pPr marL="0" lvl="0" indent="0">
              <a:spcBef>
                <a:spcPts val="0"/>
              </a:spcBef>
              <a:spcAft>
                <a:spcPts val="0"/>
              </a:spcAft>
              <a:buNone/>
            </a:pPr>
            <a:r>
              <a:rPr lang="en-US" sz="1400"/>
              <a:t>Word reading is assessed using the Test of Word Reading Efﬁciency-2 (TOWRE; Torgesen, Wagner, &amp; Rashotte, 2014). The TOWRE consists of two subtests that determine a students’ ability to efﬁciently (a) read sight-words (SWE) and (B) phonologically regular pseudo-words (PDE). The TOWRE is available in four forms, with Form B used in this study. The test is administered individually to each student. For each subtest, the student has 45 s to read aloud increasingly complicated words that are aligned in columns on the test page. The test administrator marks words read incorrectly with the raw score equal to the number of words read correctly for each subtest. The maximum possible score is 66 for pseudoword reading and 108 for sight word reading. </a:t>
            </a:r>
            <a:endParaRPr sz="1400"/>
          </a:p>
          <a:p>
            <a:pPr marL="0" lvl="0" indent="0">
              <a:spcBef>
                <a:spcPts val="0"/>
              </a:spcBef>
              <a:spcAft>
                <a:spcPts val="0"/>
              </a:spcAft>
              <a:buNone/>
            </a:pPr>
            <a:endParaRPr sz="1400"/>
          </a:p>
          <a:p>
            <a:pPr marL="0" lvl="0" indent="0">
              <a:spcBef>
                <a:spcPts val="0"/>
              </a:spcBef>
              <a:spcAft>
                <a:spcPts val="0"/>
              </a:spcAft>
              <a:buNone/>
            </a:pPr>
            <a:r>
              <a:rPr lang="en-US" sz="1400"/>
              <a:t>SPELLING KNOWLEDGE </a:t>
            </a:r>
            <a:endParaRPr sz="1400"/>
          </a:p>
          <a:p>
            <a:pPr marL="0" lvl="0" indent="0">
              <a:spcBef>
                <a:spcPts val="0"/>
              </a:spcBef>
              <a:spcAft>
                <a:spcPts val="0"/>
              </a:spcAft>
              <a:buNone/>
            </a:pPr>
            <a:r>
              <a:rPr lang="en-US" sz="1400" u="sng">
                <a:solidFill>
                  <a:schemeClr val="hlink"/>
                </a:solidFill>
                <a:hlinkClick r:id="rId3"/>
              </a:rPr>
              <a:t>https://www.scribd.com/doc/224775994/Developmental-Spelling-Assessment</a:t>
            </a:r>
            <a:r>
              <a:rPr lang="en-US" sz="1400"/>
              <a:t> </a:t>
            </a:r>
            <a:endParaRPr sz="1400"/>
          </a:p>
          <a:p>
            <a:pPr marL="0" lvl="0" indent="0">
              <a:spcBef>
                <a:spcPts val="0"/>
              </a:spcBef>
              <a:spcAft>
                <a:spcPts val="0"/>
              </a:spcAft>
              <a:buNone/>
            </a:pPr>
            <a:r>
              <a:rPr lang="en-US" sz="1400"/>
              <a:t>The Developmental Screening Inventory (DSI; Ganske, 2014)is a group administered spelling assessment composed of 20 words that increase in spelling complexity. These 20 words are grouped into four sections of ﬁve words each that represent the four stages of spelling development (letter naming [LN], within-word [WW], syllable juncture [SJ], and derivational constancy [DC]) as described by Henderson and Templeton (1986).</a:t>
            </a:r>
            <a:endParaRPr sz="1400"/>
          </a:p>
          <a:p>
            <a:pPr marL="0" lvl="0" indent="0">
              <a:spcBef>
                <a:spcPts val="0"/>
              </a:spcBef>
              <a:spcAft>
                <a:spcPts val="0"/>
              </a:spcAft>
              <a:buNone/>
            </a:pPr>
            <a:r>
              <a:rPr lang="en-US" sz="1400"/>
              <a:t>Mastery of the LN stage means students understand initial and ﬁnal consonants, blends, and diagraphs, short vowels, and affricates (the speech sounds heard at the beginning of job and chop). The WW stage consists of letter-sound combinations made by long vowels (e.g., ate) and r-controlled vowels (letter features in which r fol-lows a vowel or team of vowels such as in hurt, fear, girl, and bird). Also in the WW stage are other common combinations of letters representing long vowel sounds (i.e., ai, ay, ee, ea, oa, and ui), complex consonant sounds (i.e., ck, kn, scr, thr, tch), vowel units (i.e., dge and qu), and abstract vowel sounds such as those read in pout, cow, toy, boil, and few. The SJ stage includes features such as doubling (jog and jogged) and the e-drop with -ed and -ing, long vowel patterns and r-controlled vowels within a stressed syllable, and vowel patterns within an unstressed syllable. The DC stage includes silent and sounded consonants, Latin-derived sufﬁxes, and assimilated preﬁxes. The DSI is untimed and group-administered where the teacher pronounces the target word aloud, reads it in a sentence, and then repeats the word. Students are given time to spell the target word on paper. Scoring of the DSI is done by awarding 1 point for each correctly spelled word for a total possible score ranging from 0 to 20. The assessed range in this study is 0 to 20, with 19 students attaining a score of 20. Two forms of the DSI are available, with Form A used in this study. </a:t>
            </a:r>
            <a:endParaRPr sz="1400"/>
          </a:p>
          <a:p>
            <a:pPr marL="0" lvl="0" indent="0">
              <a:spcBef>
                <a:spcPts val="0"/>
              </a:spcBef>
              <a:spcAft>
                <a:spcPts val="0"/>
              </a:spcAft>
              <a:buNone/>
            </a:pPr>
            <a:endParaRPr sz="1400"/>
          </a:p>
          <a:p>
            <a:pPr marL="0" lvl="0" indent="0">
              <a:spcBef>
                <a:spcPts val="0"/>
              </a:spcBef>
              <a:spcAft>
                <a:spcPts val="0"/>
              </a:spcAft>
              <a:buNone/>
            </a:pPr>
            <a:r>
              <a:rPr lang="en-US" sz="1400"/>
              <a:t>FLUENCY </a:t>
            </a:r>
            <a:endParaRPr sz="1400"/>
          </a:p>
          <a:p>
            <a:pPr marL="0" lvl="0" indent="0">
              <a:spcBef>
                <a:spcPts val="0"/>
              </a:spcBef>
              <a:spcAft>
                <a:spcPts val="0"/>
              </a:spcAft>
              <a:buNone/>
            </a:pPr>
            <a:r>
              <a:rPr lang="en-US" sz="1400"/>
              <a:t>To assess ﬂuent reading, students individually read aloud a curriculum-based narrative passage for 3 min while being scored for reading miscues (omissions, insertions, mispronounced words, reversals and skipping a line) by the test administrator. If after 3 s students were unable to read a word it was counted as an error, and the student was directed to continue reading. Total time spent reading was recorded for those who ﬁnished in less than 3 min. The passage was measured for Lexile complexity using the Lexile Analyzer (MetaMetrics, 2016) resulting in a 332-word, 700–800 L passage that is within the text complexity grade bands identiﬁed by the Common Core State Standards Initiative (2010) as appropriate for third-grade read-ers (420–850 L). To further assess text readability, the text was analyzed using Coh-Metrix (Graesser, McNamara, &amp; Kuliko-wich, 2011), which determined it to be high in narrativity (75%), syntactic simplicity (77%), and word concreteness (85%), while low in referential and deep cohesion (18% and 46%, respectively). Curriculum-based measures have been shown to be valid measures of reading competency (Fuchs, Fuchs, Hosp, &amp; Jenkins, 2001) while also possessing adequate reliability (Deno, 1985; Deno, Mirkin, &amp; Chiang, 1982; McGlinchey &amp; Hixson, 2004). </a:t>
            </a:r>
            <a:endParaRPr sz="1400"/>
          </a:p>
          <a:p>
            <a:pPr marL="0" lvl="0" indent="0" rtl="0">
              <a:spcBef>
                <a:spcPts val="0"/>
              </a:spcBef>
              <a:spcAft>
                <a:spcPts val="0"/>
              </a:spcAft>
              <a:buNone/>
            </a:pPr>
            <a:endParaRPr sz="1400"/>
          </a:p>
        </p:txBody>
      </p:sp>
      <p:sp>
        <p:nvSpPr>
          <p:cNvPr id="898" name="Shape 898"/>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Calibri"/>
              <a:buNone/>
            </a:pPr>
            <a:fld id="{00000000-1234-1234-1234-123412341234}" type="slidenum">
              <a:rPr lang="en-US"/>
              <a:t>13</a:t>
            </a:fld>
            <a:endParaRPr/>
          </a:p>
        </p:txBody>
      </p:sp>
    </p:spTree>
    <p:extLst>
      <p:ext uri="{BB962C8B-B14F-4D97-AF65-F5344CB8AC3E}">
        <p14:creationId xmlns:p14="http://schemas.microsoft.com/office/powerpoint/2010/main" val="1694270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7" name="Shape 92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Reminder: Lowest performing schools in this low performing district, using an unaligned basal program (that does have structured foundational skills instruction). </a:t>
            </a:r>
            <a:endParaRPr/>
          </a:p>
        </p:txBody>
      </p:sp>
      <p:sp>
        <p:nvSpPr>
          <p:cNvPr id="928" name="Shape 928"/>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14</a:t>
            </a:fld>
            <a:endParaRPr/>
          </a:p>
        </p:txBody>
      </p:sp>
    </p:spTree>
    <p:extLst>
      <p:ext uri="{BB962C8B-B14F-4D97-AF65-F5344CB8AC3E}">
        <p14:creationId xmlns:p14="http://schemas.microsoft.com/office/powerpoint/2010/main" val="1008986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8" name="Shape 93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9" name="Shape 93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15</a:t>
            </a:fld>
            <a:endParaRPr/>
          </a:p>
        </p:txBody>
      </p:sp>
    </p:spTree>
    <p:extLst>
      <p:ext uri="{BB962C8B-B14F-4D97-AF65-F5344CB8AC3E}">
        <p14:creationId xmlns:p14="http://schemas.microsoft.com/office/powerpoint/2010/main" val="2124151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6" name="Shape 946"/>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Snip from EL Grade 1, Module 1  </a:t>
            </a:r>
            <a:endParaRPr/>
          </a:p>
          <a:p>
            <a:pPr marL="0" lvl="0" indent="0">
              <a:spcBef>
                <a:spcPts val="0"/>
              </a:spcBef>
              <a:spcAft>
                <a:spcPts val="0"/>
              </a:spcAft>
              <a:buNone/>
            </a:pPr>
            <a:endParaRPr/>
          </a:p>
          <a:p>
            <a:pPr marL="0" lvl="0" indent="0">
              <a:spcBef>
                <a:spcPts val="0"/>
              </a:spcBef>
              <a:spcAft>
                <a:spcPts val="0"/>
              </a:spcAft>
              <a:buNone/>
            </a:pPr>
            <a:r>
              <a:rPr lang="en-US"/>
              <a:t>Foundational skills follows a sequence--how  we SHOULD teach...</a:t>
            </a:r>
            <a:endParaRPr/>
          </a:p>
        </p:txBody>
      </p:sp>
      <p:sp>
        <p:nvSpPr>
          <p:cNvPr id="947" name="Shape 947"/>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16</a:t>
            </a:fld>
            <a:endParaRPr/>
          </a:p>
        </p:txBody>
      </p:sp>
    </p:spTree>
    <p:extLst>
      <p:ext uri="{BB962C8B-B14F-4D97-AF65-F5344CB8AC3E}">
        <p14:creationId xmlns:p14="http://schemas.microsoft.com/office/powerpoint/2010/main" val="1819289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5" name="Shape 95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pg. 90 </a:t>
            </a:r>
            <a:endParaRPr/>
          </a:p>
          <a:p>
            <a:pPr marL="0" lvl="0" indent="0">
              <a:spcBef>
                <a:spcPts val="0"/>
              </a:spcBef>
              <a:spcAft>
                <a:spcPts val="0"/>
              </a:spcAft>
              <a:buNone/>
            </a:pPr>
            <a:endParaRPr/>
          </a:p>
          <a:p>
            <a:pPr marL="0" lvl="0" indent="0">
              <a:spcBef>
                <a:spcPts val="0"/>
              </a:spcBef>
              <a:spcAft>
                <a:spcPts val="0"/>
              </a:spcAft>
              <a:buNone/>
            </a:pPr>
            <a:r>
              <a:rPr lang="en-US"/>
              <a:t>“Readers build neural structures that represent these statistical patterns and tune them every time a text is read. The mass of positive evidence about the limited set of patterns that do occur also carries information about patterns that do not.” </a:t>
            </a:r>
            <a:endParaRPr/>
          </a:p>
          <a:p>
            <a:pPr marL="0" lvl="0" indent="0">
              <a:spcBef>
                <a:spcPts val="0"/>
              </a:spcBef>
              <a:spcAft>
                <a:spcPts val="0"/>
              </a:spcAft>
              <a:buNone/>
            </a:pPr>
            <a:endParaRPr/>
          </a:p>
          <a:p>
            <a:pPr marL="0" lvl="0" indent="0">
              <a:spcBef>
                <a:spcPts val="0"/>
              </a:spcBef>
              <a:spcAft>
                <a:spcPts val="0"/>
              </a:spcAft>
              <a:buNone/>
            </a:pPr>
            <a:r>
              <a:rPr lang="en-US"/>
              <a:t>“The nonrandom way that letters combine mean that letters carry information about others that are likely to occur. This property is known as redundancy...[redundancy] decreases the uncertainty in how elements (letters, sounds, words, others) combine.” </a:t>
            </a:r>
            <a:endParaRPr/>
          </a:p>
          <a:p>
            <a:pPr marL="0" lvl="0" indent="0">
              <a:spcBef>
                <a:spcPts val="0"/>
              </a:spcBef>
              <a:spcAft>
                <a:spcPts val="0"/>
              </a:spcAft>
              <a:buNone/>
            </a:pPr>
            <a:endParaRPr/>
          </a:p>
          <a:p>
            <a:pPr marL="0" lvl="0" indent="0">
              <a:spcBef>
                <a:spcPts val="0"/>
              </a:spcBef>
              <a:spcAft>
                <a:spcPts val="0"/>
              </a:spcAft>
              <a:buNone/>
            </a:pPr>
            <a:endParaRPr/>
          </a:p>
          <a:p>
            <a:pPr marL="0" lvl="0" indent="0">
              <a:spcBef>
                <a:spcPts val="0"/>
              </a:spcBef>
              <a:spcAft>
                <a:spcPts val="0"/>
              </a:spcAft>
              <a:buNone/>
            </a:pPr>
            <a:r>
              <a:rPr lang="en-US"/>
              <a:t>Skilled readers have a strong knowledge of the statistical patterns of words. These patterns exist because English is highly redundant. </a:t>
            </a:r>
            <a:endParaRPr/>
          </a:p>
          <a:p>
            <a:pPr marL="0" lvl="0" indent="0">
              <a:spcBef>
                <a:spcPts val="0"/>
              </a:spcBef>
              <a:spcAft>
                <a:spcPts val="0"/>
              </a:spcAft>
              <a:buNone/>
            </a:pPr>
            <a:endParaRPr/>
          </a:p>
          <a:p>
            <a:pPr marL="0" lvl="0" indent="0">
              <a:spcBef>
                <a:spcPts val="0"/>
              </a:spcBef>
              <a:spcAft>
                <a:spcPts val="0"/>
              </a:spcAft>
              <a:buNone/>
            </a:pPr>
            <a:r>
              <a:rPr lang="en-US"/>
              <a:t>Which are real words? You can use your knowledge of statistical patterns to determine, even if you couldn’t explain how you know! </a:t>
            </a:r>
            <a:endParaRPr/>
          </a:p>
          <a:p>
            <a:pPr marL="0" lvl="0" indent="0">
              <a:spcBef>
                <a:spcPts val="0"/>
              </a:spcBef>
              <a:spcAft>
                <a:spcPts val="0"/>
              </a:spcAft>
              <a:buClr>
                <a:schemeClr val="dk1"/>
              </a:buClr>
              <a:buSzPts val="1100"/>
              <a:buFont typeface="Arial"/>
              <a:buNone/>
            </a:pPr>
            <a:r>
              <a:rPr lang="en-US" b="1"/>
              <a:t>trig </a:t>
            </a:r>
            <a:r>
              <a:rPr lang="en-US"/>
              <a:t> or gotr   </a:t>
            </a:r>
            <a:endParaRPr/>
          </a:p>
          <a:p>
            <a:pPr marL="0" lvl="0" indent="0">
              <a:spcBef>
                <a:spcPts val="0"/>
              </a:spcBef>
              <a:spcAft>
                <a:spcPts val="0"/>
              </a:spcAft>
              <a:buClr>
                <a:schemeClr val="dk1"/>
              </a:buClr>
              <a:buSzPts val="1100"/>
              <a:buFont typeface="Arial"/>
              <a:buNone/>
            </a:pPr>
            <a:r>
              <a:rPr lang="en-US"/>
              <a:t>sborg or </a:t>
            </a:r>
            <a:r>
              <a:rPr lang="en-US" b="1"/>
              <a:t>rasbora</a:t>
            </a:r>
            <a:endParaRPr b="1"/>
          </a:p>
          <a:p>
            <a:pPr marL="0" lvl="0" indent="0">
              <a:spcBef>
                <a:spcPts val="0"/>
              </a:spcBef>
              <a:spcAft>
                <a:spcPts val="0"/>
              </a:spcAft>
              <a:buClr>
                <a:schemeClr val="dk1"/>
              </a:buClr>
              <a:buSzPts val="1100"/>
              <a:buFont typeface="Arial"/>
              <a:buNone/>
            </a:pPr>
            <a:r>
              <a:rPr lang="en-US" b="1"/>
              <a:t>fobs</a:t>
            </a:r>
            <a:r>
              <a:rPr lang="en-US"/>
              <a:t> or bsec</a:t>
            </a:r>
            <a:endParaRPr/>
          </a:p>
          <a:p>
            <a:pPr marL="0" lvl="0" indent="0">
              <a:spcBef>
                <a:spcPts val="0"/>
              </a:spcBef>
              <a:spcAft>
                <a:spcPts val="0"/>
              </a:spcAft>
              <a:buClr>
                <a:schemeClr val="dk1"/>
              </a:buClr>
              <a:buSzPts val="1100"/>
              <a:buFont typeface="Arial"/>
              <a:buNone/>
            </a:pPr>
            <a:endParaRPr/>
          </a:p>
          <a:p>
            <a:pPr marL="0" lvl="0" indent="0">
              <a:spcBef>
                <a:spcPts val="0"/>
              </a:spcBef>
              <a:spcAft>
                <a:spcPts val="0"/>
              </a:spcAft>
              <a:buNone/>
            </a:pPr>
            <a:endParaRPr/>
          </a:p>
        </p:txBody>
      </p:sp>
      <p:sp>
        <p:nvSpPr>
          <p:cNvPr id="956" name="Shape 956"/>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17</a:t>
            </a:fld>
            <a:endParaRPr/>
          </a:p>
        </p:txBody>
      </p:sp>
    </p:spTree>
    <p:extLst>
      <p:ext uri="{BB962C8B-B14F-4D97-AF65-F5344CB8AC3E}">
        <p14:creationId xmlns:p14="http://schemas.microsoft.com/office/powerpoint/2010/main" val="4027114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8" name="Shape 96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The standards are your guide here, but you will also need a research-based scope and sequence of phonics patterns. With foundational skills, it does work to focus on a discrete skill, teach that skill and then assess that skill. </a:t>
            </a:r>
            <a:endParaRPr/>
          </a:p>
        </p:txBody>
      </p:sp>
      <p:sp>
        <p:nvSpPr>
          <p:cNvPr id="969" name="Shape 96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18</a:t>
            </a:fld>
            <a:endParaRPr/>
          </a:p>
        </p:txBody>
      </p:sp>
    </p:spTree>
    <p:extLst>
      <p:ext uri="{BB962C8B-B14F-4D97-AF65-F5344CB8AC3E}">
        <p14:creationId xmlns:p14="http://schemas.microsoft.com/office/powerpoint/2010/main" val="2233624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983" name="Shape 9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710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Shape 80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810" name="Shape 81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Allerta"/>
                <a:ea typeface="Allerta"/>
                <a:cs typeface="Allerta"/>
                <a:sym typeface="Allerta"/>
              </a:rPr>
              <a:t>2</a:t>
            </a:fld>
            <a:endParaRPr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283090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Shape 988"/>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989" name="Shape 98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Font typeface="Calibri"/>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1049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5" name="Shape 99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“It’s February 3rd, it’s predictions week!” </a:t>
            </a:r>
            <a:endParaRPr/>
          </a:p>
        </p:txBody>
      </p:sp>
      <p:sp>
        <p:nvSpPr>
          <p:cNvPr id="996" name="Shape 996"/>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21</a:t>
            </a:fld>
            <a:endParaRPr/>
          </a:p>
        </p:txBody>
      </p:sp>
    </p:spTree>
    <p:extLst>
      <p:ext uri="{BB962C8B-B14F-4D97-AF65-F5344CB8AC3E}">
        <p14:creationId xmlns:p14="http://schemas.microsoft.com/office/powerpoint/2010/main" val="1975856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Shape 10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4" name="Shape 100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05" name="Shape 100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22</a:t>
            </a:fld>
            <a:endParaRPr/>
          </a:p>
        </p:txBody>
      </p:sp>
    </p:spTree>
    <p:extLst>
      <p:ext uri="{BB962C8B-B14F-4D97-AF65-F5344CB8AC3E}">
        <p14:creationId xmlns:p14="http://schemas.microsoft.com/office/powerpoint/2010/main" val="325479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Shape 10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2" name="Shape 101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a:t>Reading/writing/speaking &amp; listening standards are designed to be annual targets and reference points. They hold us to a common set of expectations for what well-educated students should be able to know and do by the end of each grade to be on track for success by the time students end their public school careers and move on into careers or more study, and into active engagement in civic affairs. These standards should be referenced in instructional planning and kept top of mind while teaching students to plumb, at the appropriate challenge, the particular structure(s), concepts, vocabulary, ideas, and details of the texts students are reading in order to consider what standard is being called for by the text demands. But they are not the goal of daily instruction.</a:t>
            </a:r>
            <a:endParaRPr/>
          </a:p>
          <a:p>
            <a:pPr marL="0" lvl="0" indent="0">
              <a:spcBef>
                <a:spcPts val="0"/>
              </a:spcBef>
              <a:spcAft>
                <a:spcPts val="0"/>
              </a:spcAft>
              <a:buNone/>
            </a:pPr>
            <a:endParaRPr/>
          </a:p>
        </p:txBody>
      </p:sp>
      <p:sp>
        <p:nvSpPr>
          <p:cNvPr id="1013" name="Shape 1013"/>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23</a:t>
            </a:fld>
            <a:endParaRPr/>
          </a:p>
        </p:txBody>
      </p:sp>
    </p:spTree>
    <p:extLst>
      <p:ext uri="{BB962C8B-B14F-4D97-AF65-F5344CB8AC3E}">
        <p14:creationId xmlns:p14="http://schemas.microsoft.com/office/powerpoint/2010/main" val="2083706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Shape 10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4" name="Shape 1024"/>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Question from released 3rd grade state assessment. </a:t>
            </a:r>
            <a:endParaRPr/>
          </a:p>
        </p:txBody>
      </p:sp>
      <p:sp>
        <p:nvSpPr>
          <p:cNvPr id="1025" name="Shape 1025"/>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24</a:t>
            </a:fld>
            <a:endParaRPr/>
          </a:p>
        </p:txBody>
      </p:sp>
    </p:spTree>
    <p:extLst>
      <p:ext uri="{BB962C8B-B14F-4D97-AF65-F5344CB8AC3E}">
        <p14:creationId xmlns:p14="http://schemas.microsoft.com/office/powerpoint/2010/main" val="1615192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2" name="Shape 1042"/>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Using a text-first approach is a rough road that may not be immediately apparent, but over time this method will become more and more clear.   </a:t>
            </a:r>
            <a:endParaRPr/>
          </a:p>
        </p:txBody>
      </p:sp>
      <p:sp>
        <p:nvSpPr>
          <p:cNvPr id="1043" name="Shape 1043"/>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25</a:t>
            </a:fld>
            <a:endParaRPr/>
          </a:p>
        </p:txBody>
      </p:sp>
    </p:spTree>
    <p:extLst>
      <p:ext uri="{BB962C8B-B14F-4D97-AF65-F5344CB8AC3E}">
        <p14:creationId xmlns:p14="http://schemas.microsoft.com/office/powerpoint/2010/main" val="3051246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Shape 104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0" name="Shape 105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51" name="Shape 1051"/>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26</a:t>
            </a:fld>
            <a:endParaRPr/>
          </a:p>
        </p:txBody>
      </p:sp>
    </p:spTree>
    <p:extLst>
      <p:ext uri="{BB962C8B-B14F-4D97-AF65-F5344CB8AC3E}">
        <p14:creationId xmlns:p14="http://schemas.microsoft.com/office/powerpoint/2010/main" val="2565909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Shape 10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8" name="Shape 1058"/>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Seidenberg </a:t>
            </a:r>
            <a:endParaRPr/>
          </a:p>
        </p:txBody>
      </p:sp>
      <p:sp>
        <p:nvSpPr>
          <p:cNvPr id="1059" name="Shape 1059"/>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27</a:t>
            </a:fld>
            <a:endParaRPr/>
          </a:p>
        </p:txBody>
      </p:sp>
    </p:spTree>
    <p:extLst>
      <p:ext uri="{BB962C8B-B14F-4D97-AF65-F5344CB8AC3E}">
        <p14:creationId xmlns:p14="http://schemas.microsoft.com/office/powerpoint/2010/main" val="297758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Shape 1069"/>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1070" name="Shape 1070"/>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Font typeface="Calibri"/>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8142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1076" name="Shape 10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048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Shape 821"/>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Allerta"/>
                <a:ea typeface="Allerta"/>
                <a:cs typeface="Allerta"/>
                <a:sym typeface="Allerta"/>
              </a:rPr>
              <a:t>The Core Advocate webinar series was born to extend and support the Core Advocates program, and the chance to help teachers implement changes in their classrooms – give very brief info on CA here</a:t>
            </a:r>
            <a:endParaRPr/>
          </a:p>
        </p:txBody>
      </p:sp>
      <p:sp>
        <p:nvSpPr>
          <p:cNvPr id="822" name="Shape 822"/>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Allerta"/>
                <a:ea typeface="Allerta"/>
                <a:cs typeface="Allerta"/>
                <a:sym typeface="Allerta"/>
              </a:rPr>
              <a:t>3</a:t>
            </a:fld>
            <a:endParaRPr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633067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Shape 108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latin typeface="Lucida Sans"/>
                <a:ea typeface="Lucida Sans"/>
                <a:cs typeface="Lucida Sans"/>
                <a:sym typeface="Lucida Sans"/>
              </a:rPr>
              <a:t>Janelle</a:t>
            </a:r>
            <a:endParaRPr sz="1200" b="0" i="0" u="none" strike="noStrike" cap="none">
              <a:solidFill>
                <a:schemeClr val="dk1"/>
              </a:solidFill>
              <a:latin typeface="Lucida Sans"/>
              <a:ea typeface="Lucida Sans"/>
              <a:cs typeface="Lucida Sans"/>
              <a:sym typeface="Lucida Sans"/>
            </a:endParaRPr>
          </a:p>
        </p:txBody>
      </p:sp>
      <p:sp>
        <p:nvSpPr>
          <p:cNvPr id="1082" name="Shape 108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30</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1569429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Shape 10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Shape 108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0" marR="0" lvl="0" indent="7620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090" name="Shape 109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36382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Shape 10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Shape 109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b="0" i="0" u="none" strike="noStrike" cap="none">
              <a:solidFill>
                <a:schemeClr val="dk1"/>
              </a:solidFill>
              <a:latin typeface="Calibri"/>
              <a:ea typeface="Calibri"/>
              <a:cs typeface="Calibri"/>
              <a:sym typeface="Calibri"/>
            </a:endParaRPr>
          </a:p>
          <a:p>
            <a:pPr marL="800100" lvl="0" indent="-279400" rtl="0">
              <a:lnSpc>
                <a:spcPct val="115000"/>
              </a:lnSpc>
              <a:spcBef>
                <a:spcPts val="0"/>
              </a:spcBef>
              <a:spcAft>
                <a:spcPts val="0"/>
              </a:spcAft>
              <a:buClr>
                <a:srgbClr val="434343"/>
              </a:buClr>
              <a:buSzPts val="1200"/>
              <a:buFont typeface="Lucida Sans"/>
              <a:buChar char="-"/>
            </a:pPr>
            <a:r>
              <a:rPr lang="en-US">
                <a:solidFill>
                  <a:srgbClr val="434343"/>
                </a:solidFill>
                <a:latin typeface="Lucida Sans"/>
                <a:ea typeface="Lucida Sans"/>
                <a:cs typeface="Lucida Sans"/>
                <a:sym typeface="Lucida Sans"/>
              </a:rPr>
              <a:t>Improved student achievement in K-1 based on CBM (FAST Bridge)</a:t>
            </a:r>
            <a:endParaRPr>
              <a:solidFill>
                <a:srgbClr val="434343"/>
              </a:solidFill>
              <a:latin typeface="Lucida Sans"/>
              <a:ea typeface="Lucida Sans"/>
              <a:cs typeface="Lucida Sans"/>
              <a:sym typeface="Lucida Sans"/>
            </a:endParaRPr>
          </a:p>
          <a:p>
            <a:pPr marL="800100" lvl="0" indent="-279400" rtl="0">
              <a:lnSpc>
                <a:spcPct val="115000"/>
              </a:lnSpc>
              <a:spcBef>
                <a:spcPts val="0"/>
              </a:spcBef>
              <a:spcAft>
                <a:spcPts val="0"/>
              </a:spcAft>
              <a:buClr>
                <a:srgbClr val="434343"/>
              </a:buClr>
              <a:buSzPts val="1200"/>
              <a:buFont typeface="Lucida Sans"/>
              <a:buChar char="-"/>
            </a:pPr>
            <a:r>
              <a:rPr lang="en-US">
                <a:solidFill>
                  <a:srgbClr val="434343"/>
                </a:solidFill>
                <a:latin typeface="Lucida Sans"/>
                <a:ea typeface="Lucida Sans"/>
                <a:cs typeface="Lucida Sans"/>
                <a:sym typeface="Lucida Sans"/>
              </a:rPr>
              <a:t>Decrease in the number of students in K-1 requiring Tier 2/3 instruction</a:t>
            </a:r>
            <a:endParaRPr>
              <a:solidFill>
                <a:srgbClr val="434343"/>
              </a:solidFill>
              <a:latin typeface="Lucida Sans"/>
              <a:ea typeface="Lucida Sans"/>
              <a:cs typeface="Lucida Sans"/>
              <a:sym typeface="Lucida Sans"/>
            </a:endParaRPr>
          </a:p>
          <a:p>
            <a:pPr marL="800100" lvl="0" indent="-279400" rtl="0">
              <a:lnSpc>
                <a:spcPct val="115000"/>
              </a:lnSpc>
              <a:spcBef>
                <a:spcPts val="0"/>
              </a:spcBef>
              <a:spcAft>
                <a:spcPts val="0"/>
              </a:spcAft>
              <a:buClr>
                <a:srgbClr val="434343"/>
              </a:buClr>
              <a:buSzPts val="1200"/>
              <a:buFont typeface="Lucida Sans"/>
              <a:buChar char="-"/>
            </a:pPr>
            <a:r>
              <a:rPr lang="en-US">
                <a:solidFill>
                  <a:srgbClr val="434343"/>
                </a:solidFill>
                <a:latin typeface="Lucida Sans"/>
                <a:ea typeface="Lucida Sans"/>
                <a:cs typeface="Lucida Sans"/>
                <a:sym typeface="Lucida Sans"/>
              </a:rPr>
              <a:t>Increased teacher knowledge about foundational skills and enthusiasm about this approach to teaching reading</a:t>
            </a:r>
            <a:endParaRPr>
              <a:solidFill>
                <a:srgbClr val="434343"/>
              </a:solidFill>
              <a:latin typeface="Lucida Sans"/>
              <a:ea typeface="Lucida Sans"/>
              <a:cs typeface="Lucida Sans"/>
              <a:sym typeface="Lucida Sans"/>
            </a:endParaRPr>
          </a:p>
          <a:p>
            <a:pPr marL="0" lvl="0" indent="0" rtl="0">
              <a:lnSpc>
                <a:spcPct val="115000"/>
              </a:lnSpc>
              <a:spcBef>
                <a:spcPts val="0"/>
              </a:spcBef>
              <a:spcAft>
                <a:spcPts val="0"/>
              </a:spcAft>
              <a:buClr>
                <a:schemeClr val="dk1"/>
              </a:buClr>
              <a:buSzPts val="1100"/>
              <a:buFont typeface="Arial"/>
              <a:buNone/>
            </a:pPr>
            <a:endParaRPr sz="2400">
              <a:solidFill>
                <a:srgbClr val="434343"/>
              </a:solidFill>
              <a:latin typeface="Lucida Sans"/>
              <a:ea typeface="Lucida Sans"/>
              <a:cs typeface="Lucida Sans"/>
              <a:sym typeface="Lucida Sans"/>
            </a:endParaRPr>
          </a:p>
          <a:p>
            <a:pPr marL="0" marR="0" lvl="0" indent="76200" algn="l" rtl="0">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098" name="Shape 109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0837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Shape 11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Shape 110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a:p>
            <a:pPr marL="457200" lvl="0" indent="-298450" rtl="0">
              <a:lnSpc>
                <a:spcPct val="115000"/>
              </a:lnSpc>
              <a:spcBef>
                <a:spcPts val="0"/>
              </a:spcBef>
              <a:spcAft>
                <a:spcPts val="0"/>
              </a:spcAft>
              <a:buSzPts val="1100"/>
              <a:buFont typeface="Arial"/>
              <a:buChar char="●"/>
            </a:pPr>
            <a:r>
              <a:rPr lang="en-US">
                <a:latin typeface="Arial"/>
                <a:ea typeface="Arial"/>
                <a:cs typeface="Arial"/>
                <a:sym typeface="Arial"/>
              </a:rPr>
              <a:t>Building teacher and instructional coaches' content knowledge - shifting thinking.  We still have teachers and coaches that haven't taken ownership of explicit foundational skills instruction</a:t>
            </a:r>
            <a:endParaRPr>
              <a:latin typeface="Arial"/>
              <a:ea typeface="Arial"/>
              <a:cs typeface="Arial"/>
              <a:sym typeface="Arial"/>
            </a:endParaRPr>
          </a:p>
          <a:p>
            <a:pPr marL="457200" lvl="0" indent="-298450" rtl="0">
              <a:lnSpc>
                <a:spcPct val="115000"/>
              </a:lnSpc>
              <a:spcBef>
                <a:spcPts val="0"/>
              </a:spcBef>
              <a:spcAft>
                <a:spcPts val="0"/>
              </a:spcAft>
              <a:buSzPts val="1100"/>
              <a:buFont typeface="Arial"/>
              <a:buChar char="●"/>
            </a:pPr>
            <a:r>
              <a:rPr lang="en-US">
                <a:latin typeface="Arial"/>
                <a:ea typeface="Arial"/>
                <a:cs typeface="Arial"/>
                <a:sym typeface="Arial"/>
              </a:rPr>
              <a:t>Leadership - teachers begin to understand the importance of teaching foundational skills explicitly but fear their administrators may mark lower on yearly observation evaluations.</a:t>
            </a:r>
            <a:endParaRPr>
              <a:latin typeface="Arial"/>
              <a:ea typeface="Arial"/>
              <a:cs typeface="Arial"/>
              <a:sym typeface="Arial"/>
            </a:endParaRPr>
          </a:p>
          <a:p>
            <a:pPr marL="0" marR="0" lvl="0" indent="76200" algn="l" rtl="0">
              <a:spcBef>
                <a:spcPts val="0"/>
              </a:spcBef>
              <a:spcAft>
                <a:spcPts val="0"/>
              </a:spcAft>
              <a:buClr>
                <a:schemeClr val="dk1"/>
              </a:buClr>
              <a:buSzPts val="1200"/>
              <a:buFont typeface="Calibri"/>
              <a:buNone/>
            </a:pPr>
            <a:endParaRPr>
              <a:latin typeface="Arial"/>
              <a:ea typeface="Arial"/>
              <a:cs typeface="Arial"/>
              <a:sym typeface="Arial"/>
            </a:endParaRPr>
          </a:p>
        </p:txBody>
      </p:sp>
      <p:sp>
        <p:nvSpPr>
          <p:cNvPr id="1107" name="Shape 1107"/>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Lucida Sans"/>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03546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Shape 11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Shape 111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a:t>How do I do this if my materials don’t do this?</a:t>
            </a:r>
            <a:endParaRPr/>
          </a:p>
          <a:p>
            <a:pPr marL="0" marR="0" lvl="0" indent="0" algn="l" rtl="0">
              <a:spcBef>
                <a:spcPts val="0"/>
              </a:spcBef>
              <a:spcAft>
                <a:spcPts val="0"/>
              </a:spcAft>
              <a:buClr>
                <a:schemeClr val="dk1"/>
              </a:buClr>
              <a:buSzPts val="1200"/>
              <a:buFont typeface="Lucida Sans"/>
              <a:buNone/>
            </a:pPr>
            <a:endParaRPr/>
          </a:p>
        </p:txBody>
      </p:sp>
      <p:sp>
        <p:nvSpPr>
          <p:cNvPr id="1116" name="Shape 1116"/>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34</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1721600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Shape 112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122" name="Shape 112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35</a:t>
            </a:fld>
            <a:endParaRPr sz="1400" b="0" i="0" u="none" strike="noStrike" cap="none">
              <a:solidFill>
                <a:srgbClr val="000000"/>
              </a:solidFill>
              <a:latin typeface="Lucida Sans"/>
              <a:ea typeface="Lucida Sans"/>
              <a:cs typeface="Lucida Sans"/>
              <a:sym typeface="Lucida Sans"/>
            </a:endParaRPr>
          </a:p>
        </p:txBody>
      </p:sp>
    </p:spTree>
    <p:extLst>
      <p:ext uri="{BB962C8B-B14F-4D97-AF65-F5344CB8AC3E}">
        <p14:creationId xmlns:p14="http://schemas.microsoft.com/office/powerpoint/2010/main" val="1435995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Shape 1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Shape 113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SzPts val="300"/>
              <a:buFont typeface="Calibri"/>
              <a:buNone/>
            </a:pPr>
            <a:r>
              <a:rPr lang="en-US">
                <a:latin typeface="Lucida Sans"/>
                <a:ea typeface="Lucida Sans"/>
                <a:cs typeface="Lucida Sans"/>
                <a:sym typeface="Lucida Sans"/>
              </a:rPr>
              <a:t>We like to invite Core Advocates to share what they are doing more broadly. Whether its you trying a strategy or a tool, we’d like to know how it went. Please let us know about your advocacy with our IAAF.</a:t>
            </a:r>
            <a:endParaRPr>
              <a:latin typeface="Lucida Sans"/>
              <a:ea typeface="Lucida Sans"/>
              <a:cs typeface="Lucida Sans"/>
              <a:sym typeface="Lucida Sans"/>
            </a:endParaRPr>
          </a:p>
        </p:txBody>
      </p:sp>
      <p:sp>
        <p:nvSpPr>
          <p:cNvPr id="1131" name="Shape 1131"/>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36</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1367819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Shape 1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8" name="Shape 113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39" name="Shape 1139"/>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37</a:t>
            </a:fld>
            <a:endParaRPr sz="1200" b="0" i="0" u="none" strike="noStrike" cap="none">
              <a:solidFill>
                <a:schemeClr val="dk1"/>
              </a:solidFill>
              <a:latin typeface="Lucida Sans"/>
              <a:ea typeface="Lucida Sans"/>
              <a:cs typeface="Lucida Sans"/>
              <a:sym typeface="Lucida Sans"/>
            </a:endParaRPr>
          </a:p>
        </p:txBody>
      </p:sp>
    </p:spTree>
    <p:extLst>
      <p:ext uri="{BB962C8B-B14F-4D97-AF65-F5344CB8AC3E}">
        <p14:creationId xmlns:p14="http://schemas.microsoft.com/office/powerpoint/2010/main" val="2473783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146" name="Shape 1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9624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Shape 82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830" name="Shape 83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Allerta"/>
                <a:ea typeface="Allerta"/>
                <a:cs typeface="Allerta"/>
                <a:sym typeface="Allerta"/>
              </a:rPr>
              <a:t>4</a:t>
            </a:fld>
            <a:endParaRPr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3730719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Shape 8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837" name="Shape 8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302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4" name="Shape 84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845" name="Shape 845"/>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Font typeface="Calibri"/>
              <a:buNone/>
            </a:pPr>
            <a:fld id="{00000000-1234-1234-1234-123412341234}" type="slidenum">
              <a:rPr lang="en-US" sz="1400" b="0" i="0" u="none" strike="noStrike" cap="none">
                <a:solidFill>
                  <a:srgbClr val="000000"/>
                </a:solidFill>
                <a:latin typeface="Allerta"/>
                <a:ea typeface="Allerta"/>
                <a:cs typeface="Allerta"/>
                <a:sym typeface="Allerta"/>
              </a:rPr>
              <a:t>6</a:t>
            </a:fld>
            <a:endParaRPr sz="1400" b="0" i="0" u="none" strike="noStrike" cap="none">
              <a:solidFill>
                <a:srgbClr val="000000"/>
              </a:solidFill>
              <a:latin typeface="Allerta"/>
              <a:ea typeface="Allerta"/>
              <a:cs typeface="Allerta"/>
              <a:sym typeface="Allerta"/>
            </a:endParaRPr>
          </a:p>
        </p:txBody>
      </p:sp>
    </p:spTree>
    <p:extLst>
      <p:ext uri="{BB962C8B-B14F-4D97-AF65-F5344CB8AC3E}">
        <p14:creationId xmlns:p14="http://schemas.microsoft.com/office/powerpoint/2010/main" val="52617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Shape 852"/>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None/>
            </a:pPr>
            <a:endParaRPr>
              <a:latin typeface="Allerta"/>
              <a:ea typeface="Allerta"/>
              <a:cs typeface="Allerta"/>
              <a:sym typeface="Allerta"/>
            </a:endParaRPr>
          </a:p>
        </p:txBody>
      </p:sp>
      <p:sp>
        <p:nvSpPr>
          <p:cNvPr id="853" name="Shape 85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Allerta"/>
                <a:ea typeface="Allerta"/>
                <a:cs typeface="Allerta"/>
                <a:sym typeface="Allerta"/>
              </a:rPr>
              <a:t>7</a:t>
            </a:fld>
            <a:endParaRPr sz="1200" b="0" i="0" u="none" strike="noStrike" cap="none">
              <a:solidFill>
                <a:schemeClr val="dk1"/>
              </a:solidFill>
              <a:latin typeface="Allerta"/>
              <a:ea typeface="Allerta"/>
              <a:cs typeface="Allerta"/>
              <a:sym typeface="Allerta"/>
            </a:endParaRPr>
          </a:p>
        </p:txBody>
      </p:sp>
    </p:spTree>
    <p:extLst>
      <p:ext uri="{BB962C8B-B14F-4D97-AF65-F5344CB8AC3E}">
        <p14:creationId xmlns:p14="http://schemas.microsoft.com/office/powerpoint/2010/main" val="352496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859" name="Shape 8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882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Shape 86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endParaRPr/>
          </a:p>
        </p:txBody>
      </p:sp>
      <p:sp>
        <p:nvSpPr>
          <p:cNvPr id="865" name="Shape 865"/>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Font typeface="Calibri"/>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6002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219317" y="2982072"/>
            <a:ext cx="8619880" cy="850387"/>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1400"/>
              <a:buFont typeface="Allerta"/>
              <a:buNone/>
              <a:defRPr sz="2800" b="0" i="0" u="none" strike="noStrike" cap="none">
                <a:solidFill>
                  <a:srgbClr val="50514F"/>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4" name="Shape 14"/>
          <p:cNvSpPr txBox="1">
            <a:spLocks noGrp="1"/>
          </p:cNvSpPr>
          <p:nvPr>
            <p:ph type="subTitle" idx="1"/>
          </p:nvPr>
        </p:nvSpPr>
        <p:spPr>
          <a:xfrm>
            <a:off x="219318" y="3832457"/>
            <a:ext cx="8619878" cy="79240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2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Shape 15"/>
          <p:cNvSpPr/>
          <p:nvPr/>
        </p:nvSpPr>
        <p:spPr>
          <a:xfrm>
            <a:off x="0" y="1737609"/>
            <a:ext cx="9144000" cy="1111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16" name="Shape 16"/>
          <p:cNvPicPr preferRelativeResize="0"/>
          <p:nvPr/>
        </p:nvPicPr>
        <p:blipFill rotWithShape="1">
          <a:blip r:embed="rId2">
            <a:alphaModFix/>
          </a:blip>
          <a:srcRect/>
          <a:stretch/>
        </p:blipFill>
        <p:spPr>
          <a:xfrm>
            <a:off x="304801" y="394130"/>
            <a:ext cx="2235199" cy="210147"/>
          </a:xfrm>
          <a:prstGeom prst="rect">
            <a:avLst/>
          </a:prstGeom>
          <a:noFill/>
          <a:ln>
            <a:noFill/>
          </a:ln>
        </p:spPr>
      </p:pic>
      <p:pic>
        <p:nvPicPr>
          <p:cNvPr id="17" name="Shape 17"/>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Shape 74"/>
          <p:cNvSpPr txBox="1">
            <a:spLocks noGrp="1"/>
          </p:cNvSpPr>
          <p:nvPr>
            <p:ph type="ctrTitle"/>
          </p:nvPr>
        </p:nvSpPr>
        <p:spPr>
          <a:xfrm>
            <a:off x="219317" y="2933439"/>
            <a:ext cx="8619880" cy="899017"/>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8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75" name="Shape 75"/>
          <p:cNvSpPr txBox="1">
            <a:spLocks noGrp="1"/>
          </p:cNvSpPr>
          <p:nvPr>
            <p:ph type="subTitle" idx="1"/>
          </p:nvPr>
        </p:nvSpPr>
        <p:spPr>
          <a:xfrm>
            <a:off x="219314" y="3832457"/>
            <a:ext cx="8619883" cy="79240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Shape 76"/>
          <p:cNvSpPr/>
          <p:nvPr/>
        </p:nvSpPr>
        <p:spPr>
          <a:xfrm>
            <a:off x="0" y="1737609"/>
            <a:ext cx="9144000" cy="1111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7" name="Shape 77"/>
          <p:cNvSpPr>
            <a:spLocks noGrp="1"/>
          </p:cNvSpPr>
          <p:nvPr>
            <p:ph type="pic" idx="2"/>
          </p:nvPr>
        </p:nvSpPr>
        <p:spPr>
          <a:xfrm>
            <a:off x="7188200" y="225425"/>
            <a:ext cx="1650999" cy="808037"/>
          </a:xfrm>
          <a:prstGeom prst="rect">
            <a:avLst/>
          </a:prstGeom>
          <a:noFill/>
          <a:ln>
            <a:noFill/>
          </a:ln>
        </p:spPr>
        <p:txBody>
          <a:bodyPr spcFirstLastPara="1" wrap="square" lIns="91425" tIns="91425" rIns="91425" bIns="91425" anchor="t" anchorCtr="0"/>
          <a:lstStyle>
            <a:lvl1pPr marL="342900" marR="0" lvl="0" indent="-1143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llerta"/>
                <a:ea typeface="Allerta"/>
                <a:cs typeface="Allerta"/>
                <a:sym typeface="Allerta"/>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Shape 78"/>
          <p:cNvPicPr preferRelativeResize="0"/>
          <p:nvPr/>
        </p:nvPicPr>
        <p:blipFill rotWithShape="1">
          <a:blip r:embed="rId2">
            <a:alphaModFix/>
          </a:blip>
          <a:srcRect/>
          <a:stretch/>
        </p:blipFill>
        <p:spPr>
          <a:xfrm>
            <a:off x="304801" y="394130"/>
            <a:ext cx="2235199" cy="210147"/>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1"/>
        <p:cNvGrpSpPr/>
        <p:nvPr/>
      </p:nvGrpSpPr>
      <p:grpSpPr>
        <a:xfrm>
          <a:off x="0" y="0"/>
          <a:ext cx="0" cy="0"/>
          <a:chOff x="0" y="0"/>
          <a:chExt cx="0" cy="0"/>
        </a:xfrm>
      </p:grpSpPr>
      <p:sp>
        <p:nvSpPr>
          <p:cNvPr id="722" name="Shape 7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3" name="Shape 7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4" name="Shape 72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5" name="Shape 725"/>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6" name="Shape 726"/>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7" name="Shape 727"/>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8" name="Shape 728"/>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9" name="Shape 729"/>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0" name="Shape 730"/>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Shape 731"/>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Shape 732"/>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Shape 733"/>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Shape 73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Shape 735"/>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Shape 736"/>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37" name="Shape 73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38"/>
        <p:cNvGrpSpPr/>
        <p:nvPr/>
      </p:nvGrpSpPr>
      <p:grpSpPr>
        <a:xfrm>
          <a:off x="0" y="0"/>
          <a:ext cx="0" cy="0"/>
          <a:chOff x="0" y="0"/>
          <a:chExt cx="0" cy="0"/>
        </a:xfrm>
      </p:grpSpPr>
      <p:sp>
        <p:nvSpPr>
          <p:cNvPr id="739" name="Shape 739"/>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2" name="Shape 74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3" name="Shape 74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4" name="Shape 74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45"/>
        <p:cNvGrpSpPr/>
        <p:nvPr/>
      </p:nvGrpSpPr>
      <p:grpSpPr>
        <a:xfrm>
          <a:off x="0" y="0"/>
          <a:ext cx="0" cy="0"/>
          <a:chOff x="0" y="0"/>
          <a:chExt cx="0" cy="0"/>
        </a:xfrm>
      </p:grpSpPr>
      <p:sp>
        <p:nvSpPr>
          <p:cNvPr id="746" name="Shape 746"/>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7" name="Shape 74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48" name="Shape 74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49" name="Shape 749"/>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0"/>
        <p:cNvGrpSpPr/>
        <p:nvPr/>
      </p:nvGrpSpPr>
      <p:grpSpPr>
        <a:xfrm>
          <a:off x="0" y="0"/>
          <a:ext cx="0" cy="0"/>
          <a:chOff x="0" y="0"/>
          <a:chExt cx="0" cy="0"/>
        </a:xfrm>
      </p:grpSpPr>
      <p:sp>
        <p:nvSpPr>
          <p:cNvPr id="751" name="Shape 75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Shape 75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Shape 753"/>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54" name="Shape 754"/>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7" name="Shape 757"/>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8" name="Shape 758"/>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9" name="Shape 7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0" name="Shape 7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61" name="Shape 761">
            <a:hlinkClick r:id="rId2"/>
          </p:cNvPr>
          <p:cNvSpPr/>
          <p:nvPr/>
        </p:nvSpPr>
        <p:spPr>
          <a:xfrm>
            <a:off x="3542585" y="6519775"/>
            <a:ext cx="1906800" cy="175500"/>
          </a:xfrm>
          <a:prstGeom prst="rect">
            <a:avLst/>
          </a:prstGeom>
          <a:noFill/>
          <a:ln>
            <a:noFill/>
          </a:ln>
          <a:effectLst>
            <a:outerShdw blurRad="39999"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62"/>
        <p:cNvGrpSpPr/>
        <p:nvPr/>
      </p:nvGrpSpPr>
      <p:grpSpPr>
        <a:xfrm>
          <a:off x="0" y="0"/>
          <a:ext cx="0" cy="0"/>
          <a:chOff x="0" y="0"/>
          <a:chExt cx="0" cy="0"/>
        </a:xfrm>
      </p:grpSpPr>
      <p:sp>
        <p:nvSpPr>
          <p:cNvPr id="763" name="Shape 763"/>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64" name="Shape 76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5" name="Shape 7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6" name="Shape 766"/>
          <p:cNvSpPr txBox="1">
            <a:spLocks noGrp="1"/>
          </p:cNvSpPr>
          <p:nvPr>
            <p:ph type="body" idx="3"/>
          </p:nvPr>
        </p:nvSpPr>
        <p:spPr>
          <a:xfrm>
            <a:off x="4673600" y="5646676"/>
            <a:ext cx="40131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7" name="Shape 7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8" name="Shape 7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69"/>
        <p:cNvGrpSpPr/>
        <p:nvPr/>
      </p:nvGrpSpPr>
      <p:grpSpPr>
        <a:xfrm>
          <a:off x="0" y="0"/>
          <a:ext cx="0" cy="0"/>
          <a:chOff x="0" y="0"/>
          <a:chExt cx="0" cy="0"/>
        </a:xfrm>
      </p:grpSpPr>
      <p:sp>
        <p:nvSpPr>
          <p:cNvPr id="770" name="Shape 770"/>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1" name="Shape 77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2" name="Shape 77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3" name="Shape 77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4" name="Shape 774"/>
          <p:cNvSpPr txBox="1">
            <a:spLocks noGrp="1"/>
          </p:cNvSpPr>
          <p:nvPr>
            <p:ph type="body" idx="4"/>
          </p:nvPr>
        </p:nvSpPr>
        <p:spPr>
          <a:xfrm>
            <a:off x="4673600" y="5646676"/>
            <a:ext cx="40578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5" name="Shape 775"/>
          <p:cNvSpPr txBox="1">
            <a:spLocks noGrp="1"/>
          </p:cNvSpPr>
          <p:nvPr>
            <p:ph type="body" idx="5"/>
          </p:nvPr>
        </p:nvSpPr>
        <p:spPr>
          <a:xfrm>
            <a:off x="4673600" y="3354830"/>
            <a:ext cx="40131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Shape 77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Shape 77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78"/>
        <p:cNvGrpSpPr/>
        <p:nvPr/>
      </p:nvGrpSpPr>
      <p:grpSpPr>
        <a:xfrm>
          <a:off x="0" y="0"/>
          <a:ext cx="0" cy="0"/>
          <a:chOff x="0" y="0"/>
          <a:chExt cx="0" cy="0"/>
        </a:xfrm>
      </p:grpSpPr>
      <p:sp>
        <p:nvSpPr>
          <p:cNvPr id="779" name="Shape 779"/>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Shape 78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1" name="Shape 781"/>
          <p:cNvSpPr txBox="1">
            <a:spLocks noGrp="1"/>
          </p:cNvSpPr>
          <p:nvPr>
            <p:ph type="body" idx="1"/>
          </p:nvPr>
        </p:nvSpPr>
        <p:spPr>
          <a:xfrm>
            <a:off x="4683119" y="5646676"/>
            <a:ext cx="40038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2" name="Shape 78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3" name="Shape 783"/>
          <p:cNvSpPr txBox="1">
            <a:spLocks noGrp="1"/>
          </p:cNvSpPr>
          <p:nvPr>
            <p:ph type="body" idx="4"/>
          </p:nvPr>
        </p:nvSpPr>
        <p:spPr>
          <a:xfrm>
            <a:off x="304800" y="5646676"/>
            <a:ext cx="42258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Shape 78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5" name="Shape 78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86"/>
        <p:cNvGrpSpPr/>
        <p:nvPr/>
      </p:nvGrpSpPr>
      <p:grpSpPr>
        <a:xfrm>
          <a:off x="0" y="0"/>
          <a:ext cx="0" cy="0"/>
          <a:chOff x="0" y="0"/>
          <a:chExt cx="0" cy="0"/>
        </a:xfrm>
      </p:grpSpPr>
      <p:sp>
        <p:nvSpPr>
          <p:cNvPr id="787" name="Shape 787"/>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8" name="Shape 78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Shape 789"/>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0" name="Shape 7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1" name="Shape 79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2" name="Shape 792"/>
          <p:cNvSpPr txBox="1">
            <a:spLocks noGrp="1"/>
          </p:cNvSpPr>
          <p:nvPr>
            <p:ph type="body" idx="1"/>
          </p:nvPr>
        </p:nvSpPr>
        <p:spPr>
          <a:xfrm>
            <a:off x="4533898" y="5646676"/>
            <a:ext cx="41529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Shape 793"/>
          <p:cNvSpPr txBox="1">
            <a:spLocks noGrp="1"/>
          </p:cNvSpPr>
          <p:nvPr>
            <p:ph type="body" idx="6"/>
          </p:nvPr>
        </p:nvSpPr>
        <p:spPr>
          <a:xfrm>
            <a:off x="304800" y="5646676"/>
            <a:ext cx="41592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4" name="Shape 794"/>
          <p:cNvSpPr txBox="1">
            <a:spLocks noGrp="1"/>
          </p:cNvSpPr>
          <p:nvPr>
            <p:ph type="body" idx="7"/>
          </p:nvPr>
        </p:nvSpPr>
        <p:spPr>
          <a:xfrm>
            <a:off x="4530721" y="3354830"/>
            <a:ext cx="41562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5" name="Shape 795"/>
          <p:cNvSpPr txBox="1">
            <a:spLocks noGrp="1"/>
          </p:cNvSpPr>
          <p:nvPr>
            <p:ph type="body" idx="8"/>
          </p:nvPr>
        </p:nvSpPr>
        <p:spPr>
          <a:xfrm>
            <a:off x="304801" y="3354830"/>
            <a:ext cx="4159200" cy="479400"/>
          </a:xfrm>
          <a:prstGeom prst="rect">
            <a:avLst/>
          </a:prstGeom>
          <a:solidFill>
            <a:srgbClr val="FFFFFF">
              <a:alpha val="4706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6" name="Shape 79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7" name="Shape 79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Shape 80"/>
          <p:cNvSpPr>
            <a:spLocks noGrp="1"/>
          </p:cNvSpPr>
          <p:nvPr>
            <p:ph type="chart" idx="2"/>
          </p:nvPr>
        </p:nvSpPr>
        <p:spPr>
          <a:xfrm>
            <a:off x="304800" y="1575486"/>
            <a:ext cx="8534399" cy="4525963"/>
          </a:xfrm>
          <a:prstGeom prst="rect">
            <a:avLst/>
          </a:prstGeom>
          <a:noFill/>
          <a:ln>
            <a:noFill/>
          </a:ln>
        </p:spPr>
        <p:txBody>
          <a:bodyPr spcFirstLastPara="1"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title"/>
          </p:nvPr>
        </p:nvSpPr>
        <p:spPr>
          <a:xfrm>
            <a:off x="304800" y="274637"/>
            <a:ext cx="85343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2" name="Shape 82"/>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3" name="Shape 83"/>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84" name="Shape 84"/>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Shape 86"/>
          <p:cNvSpPr>
            <a:spLocks noGrp="1"/>
          </p:cNvSpPr>
          <p:nvPr>
            <p:ph type="pic" idx="2"/>
          </p:nvPr>
        </p:nvSpPr>
        <p:spPr>
          <a:xfrm>
            <a:off x="304800" y="1575486"/>
            <a:ext cx="8572500" cy="4525963"/>
          </a:xfrm>
          <a:prstGeom prst="rect">
            <a:avLst/>
          </a:prstGeom>
          <a:noFill/>
          <a:ln>
            <a:noFill/>
          </a:ln>
        </p:spPr>
        <p:txBody>
          <a:bodyPr spcFirstLastPara="1"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8" name="Shape 88"/>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90" name="Shape 90"/>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Shape 92"/>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1C9963"/>
              </a:solidFill>
              <a:latin typeface="Calibri"/>
              <a:ea typeface="Calibri"/>
              <a:cs typeface="Calibri"/>
              <a:sym typeface="Calibri"/>
            </a:endParaRPr>
          </a:p>
        </p:txBody>
      </p:sp>
      <p:sp>
        <p:nvSpPr>
          <p:cNvPr id="93" name="Shape 93"/>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
        <p:nvSpPr>
          <p:cNvPr id="94" name="Shape 94"/>
          <p:cNvSpPr txBox="1">
            <a:spLocks noGrp="1"/>
          </p:cNvSpPr>
          <p:nvPr>
            <p:ph type="title"/>
          </p:nvPr>
        </p:nvSpPr>
        <p:spPr>
          <a:xfrm>
            <a:off x="304800" y="2914650"/>
            <a:ext cx="3584576"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95" name="Shape 95"/>
          <p:cNvSpPr txBox="1">
            <a:spLocks noGrp="1"/>
          </p:cNvSpPr>
          <p:nvPr>
            <p:ph type="body" idx="1"/>
          </p:nvPr>
        </p:nvSpPr>
        <p:spPr>
          <a:xfrm>
            <a:off x="4624612" y="1858449"/>
            <a:ext cx="2444750" cy="539749"/>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2"/>
          </p:nvPr>
        </p:nvSpPr>
        <p:spPr>
          <a:xfrm>
            <a:off x="7209514" y="1858449"/>
            <a:ext cx="1447346" cy="53974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3"/>
          </p:nvPr>
        </p:nvSpPr>
        <p:spPr>
          <a:xfrm>
            <a:off x="4624612" y="2400625"/>
            <a:ext cx="2444750" cy="539749"/>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4"/>
          </p:nvPr>
        </p:nvSpPr>
        <p:spPr>
          <a:xfrm>
            <a:off x="7209514" y="2400625"/>
            <a:ext cx="1447346" cy="53974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5"/>
          </p:nvPr>
        </p:nvSpPr>
        <p:spPr>
          <a:xfrm>
            <a:off x="4624612" y="2955016"/>
            <a:ext cx="2444750" cy="539749"/>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6"/>
          </p:nvPr>
        </p:nvSpPr>
        <p:spPr>
          <a:xfrm>
            <a:off x="7209514" y="2955016"/>
            <a:ext cx="1447346" cy="53974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7"/>
          </p:nvPr>
        </p:nvSpPr>
        <p:spPr>
          <a:xfrm>
            <a:off x="4624612" y="3509407"/>
            <a:ext cx="2444750" cy="539749"/>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8"/>
          </p:nvPr>
        </p:nvSpPr>
        <p:spPr>
          <a:xfrm>
            <a:off x="7209514" y="3509407"/>
            <a:ext cx="1447346" cy="53974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9"/>
          </p:nvPr>
        </p:nvSpPr>
        <p:spPr>
          <a:xfrm>
            <a:off x="4624612" y="4063798"/>
            <a:ext cx="2444750" cy="539749"/>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body" idx="13"/>
          </p:nvPr>
        </p:nvSpPr>
        <p:spPr>
          <a:xfrm>
            <a:off x="7209514" y="4063798"/>
            <a:ext cx="1447346" cy="53974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4"/>
          </p:nvPr>
        </p:nvSpPr>
        <p:spPr>
          <a:xfrm>
            <a:off x="4624612" y="4618185"/>
            <a:ext cx="2444750" cy="539749"/>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15"/>
          </p:nvPr>
        </p:nvSpPr>
        <p:spPr>
          <a:xfrm>
            <a:off x="7209514" y="4618185"/>
            <a:ext cx="1447346" cy="53974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Shape 107"/>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Shape 109"/>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04800" y="274637"/>
            <a:ext cx="85598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12" name="Shape 112"/>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3" name="Shape 113"/>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114" name="Shape 114"/>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Shape 116"/>
          <p:cNvSpPr/>
          <p:nvPr/>
        </p:nvSpPr>
        <p:spPr>
          <a:xfrm>
            <a:off x="0" y="6330471"/>
            <a:ext cx="9153069" cy="540225"/>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7" name="Shape 117"/>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Font typeface="Allerta"/>
              <a:buNone/>
            </a:pPr>
            <a:fld id="{00000000-1234-1234-1234-123412341234}" type="slidenum">
              <a:rPr lang="en-US" sz="1000" b="0" i="0" u="none" strike="noStrike" cap="none">
                <a:solidFill>
                  <a:schemeClr val="lt1"/>
                </a:solidFill>
                <a:latin typeface="Allerta"/>
                <a:ea typeface="Allerta"/>
                <a:cs typeface="Allerta"/>
                <a:sym typeface="Allerta"/>
              </a:rPr>
              <a:t>‹#›</a:t>
            </a:fld>
            <a:r>
              <a:rPr lang="en-US" sz="1000" b="0" i="0" u="none" strike="noStrike" cap="none">
                <a:solidFill>
                  <a:schemeClr val="lt1"/>
                </a:solidFill>
                <a:latin typeface="Allerta"/>
                <a:ea typeface="Allerta"/>
                <a:cs typeface="Allerta"/>
                <a:sym typeface="Allerta"/>
              </a:rPr>
              <a:t> </a:t>
            </a:r>
            <a:endParaRPr/>
          </a:p>
        </p:txBody>
      </p:sp>
      <p:pic>
        <p:nvPicPr>
          <p:cNvPr id="118" name="Shape 118"/>
          <p:cNvPicPr preferRelativeResize="0"/>
          <p:nvPr/>
        </p:nvPicPr>
        <p:blipFill rotWithShape="1">
          <a:blip r:embed="rId2">
            <a:alphaModFix/>
          </a:blip>
          <a:srcRect/>
          <a:stretch/>
        </p:blipFill>
        <p:spPr>
          <a:xfrm>
            <a:off x="304800" y="6503298"/>
            <a:ext cx="1746503" cy="164201"/>
          </a:xfrm>
          <a:prstGeom prst="rect">
            <a:avLst/>
          </a:prstGeom>
          <a:noFill/>
          <a:ln>
            <a:noFill/>
          </a:ln>
        </p:spPr>
      </p:pic>
      <p:pic>
        <p:nvPicPr>
          <p:cNvPr id="119" name="Shape 119"/>
          <p:cNvPicPr preferRelativeResize="0"/>
          <p:nvPr/>
        </p:nvPicPr>
        <p:blipFill rotWithShape="1">
          <a:blip r:embed="rId3">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Shape 121"/>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22" name="Shape 122"/>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123" name="Shape 123"/>
          <p:cNvPicPr preferRelativeResize="0"/>
          <p:nvPr/>
        </p:nvPicPr>
        <p:blipFill rotWithShape="1">
          <a:blip r:embed="rId2">
            <a:alphaModFix/>
          </a:blip>
          <a:srcRect/>
          <a:stretch/>
        </p:blipFill>
        <p:spPr>
          <a:xfrm>
            <a:off x="304800" y="6533798"/>
            <a:ext cx="3057283" cy="133571"/>
          </a:xfrm>
          <a:prstGeom prst="rect">
            <a:avLst/>
          </a:prstGeom>
          <a:noFill/>
          <a:ln>
            <a:noFill/>
          </a:ln>
        </p:spPr>
      </p:pic>
      <p:pic>
        <p:nvPicPr>
          <p:cNvPr id="124" name="Shape 124"/>
          <p:cNvPicPr preferRelativeResize="0"/>
          <p:nvPr/>
        </p:nvPicPr>
        <p:blipFill rotWithShape="1">
          <a:blip r:embed="rId3">
            <a:alphaModFix/>
          </a:blip>
          <a:srcRect/>
          <a:stretch/>
        </p:blipFill>
        <p:spPr>
          <a:xfrm>
            <a:off x="304801" y="394130"/>
            <a:ext cx="2235199" cy="21014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04800" y="279396"/>
            <a:ext cx="8534399" cy="1116488"/>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27" name="Shape 127"/>
          <p:cNvSpPr txBox="1">
            <a:spLocks noGrp="1"/>
          </p:cNvSpPr>
          <p:nvPr>
            <p:ph type="body" idx="1"/>
          </p:nvPr>
        </p:nvSpPr>
        <p:spPr>
          <a:xfrm>
            <a:off x="304800" y="1600200"/>
            <a:ext cx="4038597" cy="4554933"/>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body" idx="2"/>
          </p:nvPr>
        </p:nvSpPr>
        <p:spPr>
          <a:xfrm>
            <a:off x="4496019" y="1603770"/>
            <a:ext cx="4025899" cy="4551362"/>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 name="Shape 130"/>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
        <p:nvSpPr>
          <p:cNvPr id="131" name="Shape 131">
            <a:hlinkClick r:id="rId2"/>
          </p:cNvPr>
          <p:cNvSpPr/>
          <p:nvPr/>
        </p:nvSpPr>
        <p:spPr>
          <a:xfrm>
            <a:off x="3542585" y="6519775"/>
            <a:ext cx="1906868" cy="175585"/>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Shape 133"/>
          <p:cNvSpPr>
            <a:spLocks noGrp="1"/>
          </p:cNvSpPr>
          <p:nvPr>
            <p:ph type="pic" idx="2"/>
          </p:nvPr>
        </p:nvSpPr>
        <p:spPr>
          <a:xfrm>
            <a:off x="4673600" y="1600200"/>
            <a:ext cx="4013200" cy="4525959"/>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35" name="Shape 135"/>
          <p:cNvSpPr txBox="1">
            <a:spLocks noGrp="1"/>
          </p:cNvSpPr>
          <p:nvPr>
            <p:ph type="body" idx="1"/>
          </p:nvPr>
        </p:nvSpPr>
        <p:spPr>
          <a:xfrm>
            <a:off x="304800" y="1600200"/>
            <a:ext cx="4190999" cy="4525963"/>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3"/>
          </p:nvPr>
        </p:nvSpPr>
        <p:spPr>
          <a:xfrm>
            <a:off x="4673600" y="5646676"/>
            <a:ext cx="4013200"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8" name="Shape 138"/>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Shape 19"/>
          <p:cNvSpPr/>
          <p:nvPr/>
        </p:nvSpPr>
        <p:spPr>
          <a:xfrm>
            <a:off x="0" y="6329467"/>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 name="Shape 2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1" name="Shape 21"/>
          <p:cNvSpPr txBox="1">
            <a:spLocks noGrp="1"/>
          </p:cNvSpPr>
          <p:nvPr>
            <p:ph type="body" idx="1"/>
          </p:nvPr>
        </p:nvSpPr>
        <p:spPr>
          <a:xfrm>
            <a:off x="304800" y="1570940"/>
            <a:ext cx="8572500" cy="4525963"/>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p:nvPr/>
        </p:nvSpPr>
        <p:spPr>
          <a:xfrm>
            <a:off x="0" y="6330471"/>
            <a:ext cx="9153069" cy="5402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 name="Shape 23"/>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24" name="Shape 24"/>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Shape 140"/>
          <p:cNvSpPr>
            <a:spLocks noGrp="1"/>
          </p:cNvSpPr>
          <p:nvPr>
            <p:ph type="pic" idx="2"/>
          </p:nvPr>
        </p:nvSpPr>
        <p:spPr>
          <a:xfrm>
            <a:off x="4673600" y="3892046"/>
            <a:ext cx="4013200" cy="223411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a:spLocks noGrp="1"/>
          </p:cNvSpPr>
          <p:nvPr>
            <p:ph type="pic" idx="3"/>
          </p:nvPr>
        </p:nvSpPr>
        <p:spPr>
          <a:xfrm>
            <a:off x="4673600" y="1600200"/>
            <a:ext cx="4013200" cy="223411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43" name="Shape 143"/>
          <p:cNvSpPr txBox="1">
            <a:spLocks noGrp="1"/>
          </p:cNvSpPr>
          <p:nvPr>
            <p:ph type="body" idx="1"/>
          </p:nvPr>
        </p:nvSpPr>
        <p:spPr>
          <a:xfrm>
            <a:off x="304800" y="1600200"/>
            <a:ext cx="4190999" cy="4525963"/>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4"/>
          </p:nvPr>
        </p:nvSpPr>
        <p:spPr>
          <a:xfrm>
            <a:off x="4673600" y="5646676"/>
            <a:ext cx="4057650"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5"/>
          </p:nvPr>
        </p:nvSpPr>
        <p:spPr>
          <a:xfrm>
            <a:off x="4673600" y="3354830"/>
            <a:ext cx="4013200"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47" name="Shape 147"/>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Shape 149"/>
          <p:cNvSpPr>
            <a:spLocks noGrp="1"/>
          </p:cNvSpPr>
          <p:nvPr>
            <p:ph type="pic" idx="2"/>
          </p:nvPr>
        </p:nvSpPr>
        <p:spPr>
          <a:xfrm>
            <a:off x="4683119" y="1600200"/>
            <a:ext cx="4003680" cy="4525963"/>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51" name="Shape 151"/>
          <p:cNvSpPr txBox="1">
            <a:spLocks noGrp="1"/>
          </p:cNvSpPr>
          <p:nvPr>
            <p:ph type="body" idx="1"/>
          </p:nvPr>
        </p:nvSpPr>
        <p:spPr>
          <a:xfrm>
            <a:off x="4683119" y="5646676"/>
            <a:ext cx="4003680"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a:spLocks noGrp="1"/>
          </p:cNvSpPr>
          <p:nvPr>
            <p:ph type="pic" idx="3"/>
          </p:nvPr>
        </p:nvSpPr>
        <p:spPr>
          <a:xfrm>
            <a:off x="304801" y="1600200"/>
            <a:ext cx="4225921" cy="4525963"/>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body" idx="4"/>
          </p:nvPr>
        </p:nvSpPr>
        <p:spPr>
          <a:xfrm>
            <a:off x="304800" y="5646676"/>
            <a:ext cx="4225921"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Shape 154"/>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55" name="Shape 155"/>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Shape 157"/>
          <p:cNvSpPr>
            <a:spLocks noGrp="1"/>
          </p:cNvSpPr>
          <p:nvPr>
            <p:ph type="pic" idx="2"/>
          </p:nvPr>
        </p:nvSpPr>
        <p:spPr>
          <a:xfrm>
            <a:off x="4530721" y="3892046"/>
            <a:ext cx="4156077" cy="2234117"/>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a:spLocks noGrp="1"/>
          </p:cNvSpPr>
          <p:nvPr>
            <p:ph type="pic" idx="3"/>
          </p:nvPr>
        </p:nvSpPr>
        <p:spPr>
          <a:xfrm>
            <a:off x="4533898" y="1600200"/>
            <a:ext cx="4152902" cy="2234117"/>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a:spLocks noGrp="1"/>
          </p:cNvSpPr>
          <p:nvPr>
            <p:ph type="pic" idx="4"/>
          </p:nvPr>
        </p:nvSpPr>
        <p:spPr>
          <a:xfrm>
            <a:off x="304800" y="1600200"/>
            <a:ext cx="4159250" cy="2234117"/>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Shape 160"/>
          <p:cNvSpPr>
            <a:spLocks noGrp="1"/>
          </p:cNvSpPr>
          <p:nvPr>
            <p:ph type="pic" idx="5"/>
          </p:nvPr>
        </p:nvSpPr>
        <p:spPr>
          <a:xfrm>
            <a:off x="307975" y="3892046"/>
            <a:ext cx="4156075" cy="2234117"/>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62" name="Shape 162"/>
          <p:cNvSpPr txBox="1">
            <a:spLocks noGrp="1"/>
          </p:cNvSpPr>
          <p:nvPr>
            <p:ph type="body" idx="1"/>
          </p:nvPr>
        </p:nvSpPr>
        <p:spPr>
          <a:xfrm>
            <a:off x="4533898" y="5646676"/>
            <a:ext cx="4152902"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6"/>
          </p:nvPr>
        </p:nvSpPr>
        <p:spPr>
          <a:xfrm>
            <a:off x="304800" y="5646676"/>
            <a:ext cx="4159250"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7"/>
          </p:nvPr>
        </p:nvSpPr>
        <p:spPr>
          <a:xfrm>
            <a:off x="4530721" y="3354830"/>
            <a:ext cx="4156077"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body" idx="8"/>
          </p:nvPr>
        </p:nvSpPr>
        <p:spPr>
          <a:xfrm>
            <a:off x="304801" y="3354830"/>
            <a:ext cx="4159250" cy="479485"/>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Shape 166"/>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67" name="Shape 167"/>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Shape 172"/>
          <p:cNvSpPr/>
          <p:nvPr/>
        </p:nvSpPr>
        <p:spPr>
          <a:xfrm>
            <a:off x="0" y="6329467"/>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3" name="Shape 17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74" name="Shape 174"/>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Shape 175"/>
          <p:cNvSpPr/>
          <p:nvPr/>
        </p:nvSpPr>
        <p:spPr>
          <a:xfrm>
            <a:off x="0" y="6330471"/>
            <a:ext cx="9153000" cy="54029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6" name="Shape 176"/>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177" name="Shape 177"/>
          <p:cNvPicPr preferRelativeResize="0"/>
          <p:nvPr/>
        </p:nvPicPr>
        <p:blipFill rotWithShape="1">
          <a:blip r:embed="rId2">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78"/>
        <p:cNvGrpSpPr/>
        <p:nvPr/>
      </p:nvGrpSpPr>
      <p:grpSpPr>
        <a:xfrm>
          <a:off x="0" y="0"/>
          <a:ext cx="0" cy="0"/>
          <a:chOff x="0" y="0"/>
          <a:chExt cx="0" cy="0"/>
        </a:xfrm>
      </p:grpSpPr>
      <p:sp>
        <p:nvSpPr>
          <p:cNvPr id="179" name="Shape 179"/>
          <p:cNvSpPr txBox="1">
            <a:spLocks noGrp="1"/>
          </p:cNvSpPr>
          <p:nvPr>
            <p:ph type="ctrTitle"/>
          </p:nvPr>
        </p:nvSpPr>
        <p:spPr>
          <a:xfrm>
            <a:off x="219316" y="2982072"/>
            <a:ext cx="8619900" cy="850498"/>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1400"/>
              <a:buFont typeface="Allerta"/>
              <a:buNone/>
              <a:defRPr sz="2800" b="0" i="0" u="none" strike="noStrike" cap="none">
                <a:solidFill>
                  <a:srgbClr val="50514F"/>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80" name="Shape 180"/>
          <p:cNvSpPr txBox="1">
            <a:spLocks noGrp="1"/>
          </p:cNvSpPr>
          <p:nvPr>
            <p:ph type="subTitle" idx="1"/>
          </p:nvPr>
        </p:nvSpPr>
        <p:spPr>
          <a:xfrm>
            <a:off x="219317" y="3832457"/>
            <a:ext cx="8619900" cy="79229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200"/>
              <a:buFont typeface="Arial"/>
              <a:buNone/>
              <a:defRPr sz="20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1" name="Shape 181"/>
          <p:cNvSpPr/>
          <p:nvPr/>
        </p:nvSpPr>
        <p:spPr>
          <a:xfrm>
            <a:off x="0" y="1737608"/>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182" name="Shape 182"/>
          <p:cNvPicPr preferRelativeResize="0"/>
          <p:nvPr/>
        </p:nvPicPr>
        <p:blipFill rotWithShape="1">
          <a:blip r:embed="rId2">
            <a:alphaModFix/>
          </a:blip>
          <a:srcRect/>
          <a:stretch/>
        </p:blipFill>
        <p:spPr>
          <a:xfrm>
            <a:off x="304801" y="394130"/>
            <a:ext cx="2235300" cy="210000"/>
          </a:xfrm>
          <a:prstGeom prst="rect">
            <a:avLst/>
          </a:prstGeom>
          <a:noFill/>
          <a:ln>
            <a:noFill/>
          </a:ln>
        </p:spPr>
      </p:pic>
      <p:pic>
        <p:nvPicPr>
          <p:cNvPr id="183" name="Shape 183"/>
          <p:cNvPicPr preferRelativeResize="0"/>
          <p:nvPr/>
        </p:nvPicPr>
        <p:blipFill rotWithShape="1">
          <a:blip r:embed="rId3">
            <a:alphaModFix/>
          </a:blip>
          <a:srcRect/>
          <a:stretch/>
        </p:blipFill>
        <p:spPr>
          <a:xfrm>
            <a:off x="304800" y="5840889"/>
            <a:ext cx="1313998" cy="507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4"/>
        <p:cNvGrpSpPr/>
        <p:nvPr/>
      </p:nvGrpSpPr>
      <p:grpSpPr>
        <a:xfrm>
          <a:off x="0" y="0"/>
          <a:ext cx="0" cy="0"/>
          <a:chOff x="0" y="0"/>
          <a:chExt cx="0" cy="0"/>
        </a:xfrm>
      </p:grpSpPr>
      <p:sp>
        <p:nvSpPr>
          <p:cNvPr id="185" name="Shape 18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86" name="Shape 186"/>
          <p:cNvSpPr txBox="1"/>
          <p:nvPr/>
        </p:nvSpPr>
        <p:spPr>
          <a:xfrm>
            <a:off x="115456"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87" name="Shape 187"/>
          <p:cNvSpPr txBox="1"/>
          <p:nvPr/>
        </p:nvSpPr>
        <p:spPr>
          <a:xfrm>
            <a:off x="115456" y="2952691"/>
            <a:ext cx="3793800" cy="19331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88" name="Shape 188"/>
          <p:cNvSpPr txBox="1"/>
          <p:nvPr/>
        </p:nvSpPr>
        <p:spPr>
          <a:xfrm>
            <a:off x="115456"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89" name="Shape 189"/>
          <p:cNvSpPr txBox="1"/>
          <p:nvPr/>
        </p:nvSpPr>
        <p:spPr>
          <a:xfrm>
            <a:off x="115456" y="2952691"/>
            <a:ext cx="3793800" cy="19331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90" name="Shape 190"/>
          <p:cNvSpPr txBox="1">
            <a:spLocks noGrp="1"/>
          </p:cNvSpPr>
          <p:nvPr>
            <p:ph type="title"/>
          </p:nvPr>
        </p:nvSpPr>
        <p:spPr>
          <a:xfrm>
            <a:off x="216564" y="2829675"/>
            <a:ext cx="8620500" cy="868499"/>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pic>
        <p:nvPicPr>
          <p:cNvPr id="191" name="Shape 191"/>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2"/>
        <p:cNvGrpSpPr/>
        <p:nvPr/>
      </p:nvGrpSpPr>
      <p:grpSpPr>
        <a:xfrm>
          <a:off x="0" y="0"/>
          <a:ext cx="0" cy="0"/>
          <a:chOff x="0" y="0"/>
          <a:chExt cx="0" cy="0"/>
        </a:xfrm>
      </p:grpSpPr>
      <p:sp>
        <p:nvSpPr>
          <p:cNvPr id="193" name="Shape 193"/>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94" name="Shape 194"/>
          <p:cNvSpPr txBox="1"/>
          <p:nvPr/>
        </p:nvSpPr>
        <p:spPr>
          <a:xfrm>
            <a:off x="115456"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95" name="Shape 195"/>
          <p:cNvSpPr txBox="1"/>
          <p:nvPr/>
        </p:nvSpPr>
        <p:spPr>
          <a:xfrm>
            <a:off x="115456" y="2952691"/>
            <a:ext cx="3793800" cy="19331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96" name="Shape 196"/>
          <p:cNvSpPr txBox="1"/>
          <p:nvPr/>
        </p:nvSpPr>
        <p:spPr>
          <a:xfrm>
            <a:off x="115456"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97" name="Shape 197"/>
          <p:cNvSpPr txBox="1"/>
          <p:nvPr/>
        </p:nvSpPr>
        <p:spPr>
          <a:xfrm>
            <a:off x="115456" y="2952691"/>
            <a:ext cx="3793800" cy="19331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198" name="Shape 198"/>
          <p:cNvSpPr txBox="1">
            <a:spLocks noGrp="1"/>
          </p:cNvSpPr>
          <p:nvPr>
            <p:ph type="title"/>
          </p:nvPr>
        </p:nvSpPr>
        <p:spPr>
          <a:xfrm>
            <a:off x="216564" y="2829675"/>
            <a:ext cx="8620500" cy="868499"/>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pic>
        <p:nvPicPr>
          <p:cNvPr id="199" name="Shape 199"/>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00"/>
        <p:cNvGrpSpPr/>
        <p:nvPr/>
      </p:nvGrpSpPr>
      <p:grpSpPr>
        <a:xfrm>
          <a:off x="0" y="0"/>
          <a:ext cx="0" cy="0"/>
          <a:chOff x="0" y="0"/>
          <a:chExt cx="0" cy="0"/>
        </a:xfrm>
      </p:grpSpPr>
      <p:sp>
        <p:nvSpPr>
          <p:cNvPr id="201" name="Shape 201"/>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2" name="Shape 202"/>
          <p:cNvSpPr txBox="1"/>
          <p:nvPr/>
        </p:nvSpPr>
        <p:spPr>
          <a:xfrm>
            <a:off x="115456"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3" name="Shape 203"/>
          <p:cNvSpPr txBox="1"/>
          <p:nvPr/>
        </p:nvSpPr>
        <p:spPr>
          <a:xfrm>
            <a:off x="115456" y="2952691"/>
            <a:ext cx="3793800" cy="19331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4" name="Shape 204"/>
          <p:cNvSpPr txBox="1"/>
          <p:nvPr/>
        </p:nvSpPr>
        <p:spPr>
          <a:xfrm>
            <a:off x="115456"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5" name="Shape 205"/>
          <p:cNvSpPr txBox="1"/>
          <p:nvPr/>
        </p:nvSpPr>
        <p:spPr>
          <a:xfrm>
            <a:off x="115456" y="2952691"/>
            <a:ext cx="3793800" cy="193319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06" name="Shape 206"/>
          <p:cNvSpPr txBox="1">
            <a:spLocks noGrp="1"/>
          </p:cNvSpPr>
          <p:nvPr>
            <p:ph type="title"/>
          </p:nvPr>
        </p:nvSpPr>
        <p:spPr>
          <a:xfrm>
            <a:off x="216564" y="2829675"/>
            <a:ext cx="8620500" cy="868499"/>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llerta"/>
              <a:buNone/>
              <a:defRPr sz="2800" b="0" i="0" u="none" strike="noStrike" cap="none">
                <a:solidFill>
                  <a:schemeClr val="lt1"/>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pic>
        <p:nvPicPr>
          <p:cNvPr id="207" name="Shape 207"/>
          <p:cNvPicPr preferRelativeResize="0"/>
          <p:nvPr/>
        </p:nvPicPr>
        <p:blipFill rotWithShape="1">
          <a:blip r:embed="rId2">
            <a:alphaModFix/>
          </a:blip>
          <a:srcRect/>
          <a:stretch/>
        </p:blipFill>
        <p:spPr>
          <a:xfrm>
            <a:off x="304812" y="394130"/>
            <a:ext cx="2235300" cy="21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08"/>
        <p:cNvGrpSpPr/>
        <p:nvPr/>
      </p:nvGrpSpPr>
      <p:grpSpPr>
        <a:xfrm>
          <a:off x="0" y="0"/>
          <a:ext cx="0" cy="0"/>
          <a:chOff x="0" y="0"/>
          <a:chExt cx="0" cy="0"/>
        </a:xfrm>
      </p:grpSpPr>
      <p:sp>
        <p:nvSpPr>
          <p:cNvPr id="209" name="Shape 209"/>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0" name="Shape 210"/>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211" name="Shape 211"/>
          <p:cNvPicPr preferRelativeResize="0"/>
          <p:nvPr/>
        </p:nvPicPr>
        <p:blipFill rotWithShape="1">
          <a:blip r:embed="rId2">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04800" y="274637"/>
            <a:ext cx="85343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14" name="Shape 21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body" idx="2"/>
          </p:nvPr>
        </p:nvSpPr>
        <p:spPr>
          <a:xfrm>
            <a:off x="304800" y="2015408"/>
            <a:ext cx="4192500" cy="4126499"/>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7" name="Shape 217"/>
          <p:cNvSpPr txBox="1">
            <a:spLocks noGrp="1"/>
          </p:cNvSpPr>
          <p:nvPr>
            <p:ph type="body" idx="4"/>
          </p:nvPr>
        </p:nvSpPr>
        <p:spPr>
          <a:xfrm>
            <a:off x="4645025" y="2050046"/>
            <a:ext cx="4194300" cy="4091999"/>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8" name="Shape 218"/>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9" name="Shape 219"/>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
        <p:nvSpPr>
          <p:cNvPr id="220" name="Shape 220"/>
          <p:cNvSpPr/>
          <p:nvPr/>
        </p:nvSpPr>
        <p:spPr>
          <a:xfrm>
            <a:off x="3542585" y="6519775"/>
            <a:ext cx="1906799" cy="175499"/>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Shape 26"/>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7" name="Shape 27"/>
          <p:cNvSpPr txBox="1"/>
          <p:nvPr/>
        </p:nvSpPr>
        <p:spPr>
          <a:xfrm>
            <a:off x="115457" y="2306250"/>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8" name="Shape 28"/>
          <p:cNvSpPr txBox="1"/>
          <p:nvPr/>
        </p:nvSpPr>
        <p:spPr>
          <a:xfrm>
            <a:off x="115457" y="2952691"/>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29" name="Shape 29"/>
          <p:cNvSpPr txBox="1"/>
          <p:nvPr/>
        </p:nvSpPr>
        <p:spPr>
          <a:xfrm>
            <a:off x="115457" y="2306250"/>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0" name="Shape 30"/>
          <p:cNvSpPr txBox="1"/>
          <p:nvPr/>
        </p:nvSpPr>
        <p:spPr>
          <a:xfrm>
            <a:off x="115457" y="2952691"/>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1" name="Shape 31"/>
          <p:cNvSpPr txBox="1">
            <a:spLocks noGrp="1"/>
          </p:cNvSpPr>
          <p:nvPr>
            <p:ph type="title"/>
          </p:nvPr>
        </p:nvSpPr>
        <p:spPr>
          <a:xfrm>
            <a:off x="216565" y="2829675"/>
            <a:ext cx="8620551" cy="868362"/>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llerta"/>
              <a:buNone/>
              <a:defRPr sz="2800" b="0" i="0" u="none" strike="noStrike" cap="none">
                <a:solidFill>
                  <a:schemeClr val="lt1"/>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32" name="Shape 32"/>
          <p:cNvPicPr preferRelativeResize="0"/>
          <p:nvPr/>
        </p:nvPicPr>
        <p:blipFill rotWithShape="1">
          <a:blip r:embed="rId2">
            <a:alphaModFix/>
          </a:blip>
          <a:srcRect/>
          <a:stretch/>
        </p:blipFill>
        <p:spPr>
          <a:xfrm>
            <a:off x="304813" y="394130"/>
            <a:ext cx="2235199" cy="21014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3339153" y="2950713"/>
            <a:ext cx="5497199"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8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23" name="Shape 223"/>
          <p:cNvSpPr txBox="1">
            <a:spLocks noGrp="1"/>
          </p:cNvSpPr>
          <p:nvPr>
            <p:ph type="subTitle" idx="1"/>
          </p:nvPr>
        </p:nvSpPr>
        <p:spPr>
          <a:xfrm>
            <a:off x="3339151" y="3835562"/>
            <a:ext cx="5497199" cy="79229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200"/>
              <a:buFont typeface="Arial"/>
              <a:buNone/>
              <a:defRPr sz="20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4" name="Shape 224"/>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25" name="Shape 225"/>
          <p:cNvSpPr>
            <a:spLocks noGrp="1"/>
          </p:cNvSpPr>
          <p:nvPr>
            <p:ph type="pic" idx="2"/>
          </p:nvPr>
        </p:nvSpPr>
        <p:spPr>
          <a:xfrm>
            <a:off x="304800" y="1857374"/>
            <a:ext cx="2752500" cy="3158998"/>
          </a:xfrm>
          <a:prstGeom prst="rect">
            <a:avLst/>
          </a:prstGeom>
          <a:noFill/>
          <a:ln>
            <a:noFill/>
          </a:ln>
        </p:spPr>
        <p:txBody>
          <a:bodyPr spcFirstLastPara="1" wrap="square" lIns="91425" tIns="91425" rIns="91425" bIns="91425" anchor="t" anchorCtr="0"/>
          <a:lstStyle>
            <a:lvl1pPr marL="3429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6" name="Shape 226"/>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7"/>
        <p:cNvGrpSpPr/>
        <p:nvPr/>
      </p:nvGrpSpPr>
      <p:grpSpPr>
        <a:xfrm>
          <a:off x="0" y="0"/>
          <a:ext cx="0" cy="0"/>
          <a:chOff x="0" y="0"/>
          <a:chExt cx="0" cy="0"/>
        </a:xfrm>
      </p:grpSpPr>
      <p:sp>
        <p:nvSpPr>
          <p:cNvPr id="228" name="Shape 228"/>
          <p:cNvSpPr txBox="1">
            <a:spLocks noGrp="1"/>
          </p:cNvSpPr>
          <p:nvPr>
            <p:ph type="ctrTitle"/>
          </p:nvPr>
        </p:nvSpPr>
        <p:spPr>
          <a:xfrm>
            <a:off x="219316" y="2933439"/>
            <a:ext cx="8619900" cy="899098"/>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8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29" name="Shape 229"/>
          <p:cNvSpPr txBox="1">
            <a:spLocks noGrp="1"/>
          </p:cNvSpPr>
          <p:nvPr>
            <p:ph type="subTitle" idx="1"/>
          </p:nvPr>
        </p:nvSpPr>
        <p:spPr>
          <a:xfrm>
            <a:off x="219313" y="3832457"/>
            <a:ext cx="8619900" cy="79229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llerta"/>
                <a:ea typeface="Allerta"/>
                <a:cs typeface="Allerta"/>
                <a:sym typeface="Allerta"/>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30" name="Shape 230"/>
          <p:cNvSpPr/>
          <p:nvPr/>
        </p:nvSpPr>
        <p:spPr>
          <a:xfrm>
            <a:off x="0" y="1737608"/>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1" name="Shape 23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32" name="Shape 232"/>
          <p:cNvPicPr preferRelativeResize="0"/>
          <p:nvPr/>
        </p:nvPicPr>
        <p:blipFill rotWithShape="1">
          <a:blip r:embed="rId2">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35" name="Shape 235"/>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36" name="Shape 236"/>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237" name="Shape 237"/>
          <p:cNvPicPr preferRelativeResize="0"/>
          <p:nvPr/>
        </p:nvPicPr>
        <p:blipFill rotWithShape="1">
          <a:blip r:embed="rId2">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8"/>
        <p:cNvGrpSpPr/>
        <p:nvPr/>
      </p:nvGrpSpPr>
      <p:grpSpPr>
        <a:xfrm>
          <a:off x="0" y="0"/>
          <a:ext cx="0" cy="0"/>
          <a:chOff x="0" y="0"/>
          <a:chExt cx="0" cy="0"/>
        </a:xfrm>
      </p:grpSpPr>
      <p:sp>
        <p:nvSpPr>
          <p:cNvPr id="239" name="Shape 239"/>
          <p:cNvSpPr>
            <a:spLocks noGrp="1"/>
          </p:cNvSpPr>
          <p:nvPr>
            <p:ph type="chart" idx="2"/>
          </p:nvPr>
        </p:nvSpPr>
        <p:spPr>
          <a:xfrm>
            <a:off x="304800" y="1575486"/>
            <a:ext cx="8534399" cy="45261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title"/>
          </p:nvPr>
        </p:nvSpPr>
        <p:spPr>
          <a:xfrm>
            <a:off x="304800" y="274637"/>
            <a:ext cx="85343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41" name="Shape 241"/>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2" name="Shape 242"/>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243" name="Shape 243"/>
          <p:cNvPicPr preferRelativeResize="0"/>
          <p:nvPr/>
        </p:nvPicPr>
        <p:blipFill rotWithShape="1">
          <a:blip r:embed="rId2">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4"/>
        <p:cNvGrpSpPr/>
        <p:nvPr/>
      </p:nvGrpSpPr>
      <p:grpSpPr>
        <a:xfrm>
          <a:off x="0" y="0"/>
          <a:ext cx="0" cy="0"/>
          <a:chOff x="0" y="0"/>
          <a:chExt cx="0" cy="0"/>
        </a:xfrm>
      </p:grpSpPr>
      <p:sp>
        <p:nvSpPr>
          <p:cNvPr id="245" name="Shape 24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6" name="Shape 24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47" name="Shape 247"/>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8" name="Shape 248"/>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249" name="Shape 249"/>
          <p:cNvPicPr preferRelativeResize="0"/>
          <p:nvPr/>
        </p:nvPicPr>
        <p:blipFill rotWithShape="1">
          <a:blip r:embed="rId2">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50"/>
        <p:cNvGrpSpPr/>
        <p:nvPr/>
      </p:nvGrpSpPr>
      <p:grpSpPr>
        <a:xfrm>
          <a:off x="0" y="0"/>
          <a:ext cx="0" cy="0"/>
          <a:chOff x="0" y="0"/>
          <a:chExt cx="0" cy="0"/>
        </a:xfrm>
      </p:grpSpPr>
      <p:sp>
        <p:nvSpPr>
          <p:cNvPr id="251" name="Shape 251"/>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1C9963"/>
              </a:solidFill>
              <a:latin typeface="Calibri"/>
              <a:ea typeface="Calibri"/>
              <a:cs typeface="Calibri"/>
              <a:sym typeface="Calibri"/>
            </a:endParaRPr>
          </a:p>
        </p:txBody>
      </p:sp>
      <p:sp>
        <p:nvSpPr>
          <p:cNvPr id="252" name="Shape 252"/>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
        <p:nvSpPr>
          <p:cNvPr id="253" name="Shape 253"/>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54" name="Shape 254"/>
          <p:cNvSpPr txBox="1">
            <a:spLocks noGrp="1"/>
          </p:cNvSpPr>
          <p:nvPr>
            <p:ph type="body" idx="1"/>
          </p:nvPr>
        </p:nvSpPr>
        <p:spPr>
          <a:xfrm>
            <a:off x="4624612" y="1858449"/>
            <a:ext cx="2444699"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body" idx="3"/>
          </p:nvPr>
        </p:nvSpPr>
        <p:spPr>
          <a:xfrm>
            <a:off x="4624612" y="2400625"/>
            <a:ext cx="2444699"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body" idx="5"/>
          </p:nvPr>
        </p:nvSpPr>
        <p:spPr>
          <a:xfrm>
            <a:off x="4624612" y="2955016"/>
            <a:ext cx="2444699" cy="539698"/>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Shape 259"/>
          <p:cNvSpPr txBox="1">
            <a:spLocks noGrp="1"/>
          </p:cNvSpPr>
          <p:nvPr>
            <p:ph type="body" idx="6"/>
          </p:nvPr>
        </p:nvSpPr>
        <p:spPr>
          <a:xfrm>
            <a:off x="7209514" y="2955016"/>
            <a:ext cx="1447200" cy="539698"/>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7"/>
          </p:nvPr>
        </p:nvSpPr>
        <p:spPr>
          <a:xfrm>
            <a:off x="4624612" y="3509407"/>
            <a:ext cx="2444699"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9"/>
          </p:nvPr>
        </p:nvSpPr>
        <p:spPr>
          <a:xfrm>
            <a:off x="4624612" y="4063798"/>
            <a:ext cx="2444699"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4" name="Shape 264"/>
          <p:cNvSpPr txBox="1">
            <a:spLocks noGrp="1"/>
          </p:cNvSpPr>
          <p:nvPr>
            <p:ph type="body" idx="14"/>
          </p:nvPr>
        </p:nvSpPr>
        <p:spPr>
          <a:xfrm>
            <a:off x="4624612" y="4618185"/>
            <a:ext cx="2444699"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5" name="Shape 265"/>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6" name="Shape 266"/>
          <p:cNvPicPr preferRelativeResize="0"/>
          <p:nvPr/>
        </p:nvPicPr>
        <p:blipFill rotWithShape="1">
          <a:blip r:embed="rId2">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7"/>
        <p:cNvGrpSpPr/>
        <p:nvPr/>
      </p:nvGrpSpPr>
      <p:grpSpPr>
        <a:xfrm>
          <a:off x="0" y="0"/>
          <a:ext cx="0" cy="0"/>
          <a:chOff x="0" y="0"/>
          <a:chExt cx="0" cy="0"/>
        </a:xfrm>
      </p:grpSpPr>
      <p:sp>
        <p:nvSpPr>
          <p:cNvPr id="268" name="Shape 26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222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71" name="Shape 271"/>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72" name="Shape 272"/>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273" name="Shape 273"/>
          <p:cNvPicPr preferRelativeResize="0"/>
          <p:nvPr/>
        </p:nvPicPr>
        <p:blipFill rotWithShape="1">
          <a:blip r:embed="rId2">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Shape 275"/>
          <p:cNvSpPr/>
          <p:nvPr/>
        </p:nvSpPr>
        <p:spPr>
          <a:xfrm>
            <a:off x="0" y="6330471"/>
            <a:ext cx="9153000" cy="540298"/>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76" name="Shape 276"/>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Font typeface="Allerta"/>
              <a:buNone/>
            </a:pPr>
            <a:fld id="{00000000-1234-1234-1234-123412341234}" type="slidenum">
              <a:rPr lang="en-US" sz="1000" b="0" i="0" u="none" strike="noStrike" cap="none">
                <a:solidFill>
                  <a:schemeClr val="lt1"/>
                </a:solidFill>
                <a:latin typeface="Allerta"/>
                <a:ea typeface="Allerta"/>
                <a:cs typeface="Allerta"/>
                <a:sym typeface="Allerta"/>
              </a:rPr>
              <a:t>‹#›</a:t>
            </a:fld>
            <a:r>
              <a:rPr lang="en-US" sz="1000" b="0" i="0" u="none" strike="noStrike" cap="none">
                <a:solidFill>
                  <a:schemeClr val="lt1"/>
                </a:solidFill>
                <a:latin typeface="Allerta"/>
                <a:ea typeface="Allerta"/>
                <a:cs typeface="Allerta"/>
                <a:sym typeface="Allerta"/>
              </a:rPr>
              <a:t> </a:t>
            </a:r>
            <a:endParaRPr/>
          </a:p>
        </p:txBody>
      </p:sp>
      <p:pic>
        <p:nvPicPr>
          <p:cNvPr id="277" name="Shape 277"/>
          <p:cNvPicPr preferRelativeResize="0"/>
          <p:nvPr/>
        </p:nvPicPr>
        <p:blipFill rotWithShape="1">
          <a:blip r:embed="rId2">
            <a:alphaModFix/>
          </a:blip>
          <a:srcRect/>
          <a:stretch/>
        </p:blipFill>
        <p:spPr>
          <a:xfrm>
            <a:off x="304800" y="6503298"/>
            <a:ext cx="1746599" cy="164099"/>
          </a:xfrm>
          <a:prstGeom prst="rect">
            <a:avLst/>
          </a:prstGeom>
          <a:noFill/>
          <a:ln>
            <a:noFill/>
          </a:ln>
        </p:spPr>
      </p:pic>
      <p:pic>
        <p:nvPicPr>
          <p:cNvPr id="278" name="Shape 278"/>
          <p:cNvPicPr preferRelativeResize="0"/>
          <p:nvPr/>
        </p:nvPicPr>
        <p:blipFill rotWithShape="1">
          <a:blip r:embed="rId3">
            <a:alphaModFix/>
          </a:blip>
          <a:srcRect/>
          <a:stretch/>
        </p:blipFill>
        <p:spPr>
          <a:xfrm>
            <a:off x="304800" y="6503298"/>
            <a:ext cx="1746599" cy="1640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Shape 280"/>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81" name="Shape 281"/>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282" name="Shape 282"/>
          <p:cNvPicPr preferRelativeResize="0"/>
          <p:nvPr/>
        </p:nvPicPr>
        <p:blipFill rotWithShape="1">
          <a:blip r:embed="rId2">
            <a:alphaModFix/>
          </a:blip>
          <a:srcRect/>
          <a:stretch/>
        </p:blipFill>
        <p:spPr>
          <a:xfrm>
            <a:off x="304800" y="6533798"/>
            <a:ext cx="3057299" cy="133498"/>
          </a:xfrm>
          <a:prstGeom prst="rect">
            <a:avLst/>
          </a:prstGeom>
          <a:noFill/>
          <a:ln>
            <a:noFill/>
          </a:ln>
        </p:spPr>
      </p:pic>
      <p:pic>
        <p:nvPicPr>
          <p:cNvPr id="283" name="Shape 283"/>
          <p:cNvPicPr preferRelativeResize="0"/>
          <p:nvPr/>
        </p:nvPicPr>
        <p:blipFill rotWithShape="1">
          <a:blip r:embed="rId3">
            <a:alphaModFix/>
          </a:blip>
          <a:srcRect/>
          <a:stretch/>
        </p:blipFill>
        <p:spPr>
          <a:xfrm>
            <a:off x="304801" y="394130"/>
            <a:ext cx="2235300" cy="210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Shape 34"/>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5" name="Shape 35"/>
          <p:cNvSpPr txBox="1"/>
          <p:nvPr/>
        </p:nvSpPr>
        <p:spPr>
          <a:xfrm>
            <a:off x="115457" y="2306250"/>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6" name="Shape 36"/>
          <p:cNvSpPr txBox="1"/>
          <p:nvPr/>
        </p:nvSpPr>
        <p:spPr>
          <a:xfrm>
            <a:off x="115457" y="2952691"/>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7" name="Shape 37"/>
          <p:cNvSpPr txBox="1"/>
          <p:nvPr/>
        </p:nvSpPr>
        <p:spPr>
          <a:xfrm>
            <a:off x="115457" y="2306250"/>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8" name="Shape 38"/>
          <p:cNvSpPr txBox="1"/>
          <p:nvPr/>
        </p:nvSpPr>
        <p:spPr>
          <a:xfrm>
            <a:off x="115457" y="2952691"/>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39" name="Shape 39"/>
          <p:cNvSpPr txBox="1">
            <a:spLocks noGrp="1"/>
          </p:cNvSpPr>
          <p:nvPr>
            <p:ph type="title"/>
          </p:nvPr>
        </p:nvSpPr>
        <p:spPr>
          <a:xfrm>
            <a:off x="216565" y="2829675"/>
            <a:ext cx="8620551" cy="868362"/>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llerta"/>
              <a:buNone/>
              <a:defRPr sz="2800" b="0" i="0" u="none" strike="noStrike" cap="none">
                <a:solidFill>
                  <a:schemeClr val="lt1"/>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40" name="Shape 40"/>
          <p:cNvPicPr preferRelativeResize="0"/>
          <p:nvPr/>
        </p:nvPicPr>
        <p:blipFill rotWithShape="1">
          <a:blip r:embed="rId2">
            <a:alphaModFix/>
          </a:blip>
          <a:srcRect/>
          <a:stretch/>
        </p:blipFill>
        <p:spPr>
          <a:xfrm>
            <a:off x="304813" y="394130"/>
            <a:ext cx="2235199" cy="21014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04800" y="279395"/>
            <a:ext cx="8534399"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86" name="Shape 286"/>
          <p:cNvSpPr txBox="1">
            <a:spLocks noGrp="1"/>
          </p:cNvSpPr>
          <p:nvPr>
            <p:ph type="body" idx="1"/>
          </p:nvPr>
        </p:nvSpPr>
        <p:spPr>
          <a:xfrm>
            <a:off x="304800" y="1600200"/>
            <a:ext cx="4038598"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body" idx="2"/>
          </p:nvPr>
        </p:nvSpPr>
        <p:spPr>
          <a:xfrm>
            <a:off x="4496019" y="1603770"/>
            <a:ext cx="4026000" cy="4551298"/>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Shape 288"/>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89" name="Shape 289"/>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
        <p:nvSpPr>
          <p:cNvPr id="290" name="Shape 290"/>
          <p:cNvSpPr/>
          <p:nvPr/>
        </p:nvSpPr>
        <p:spPr>
          <a:xfrm>
            <a:off x="3542585" y="6519775"/>
            <a:ext cx="1906799" cy="175499"/>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Shape 292"/>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94" name="Shape 294"/>
          <p:cNvSpPr txBox="1">
            <a:spLocks noGrp="1"/>
          </p:cNvSpPr>
          <p:nvPr>
            <p:ph type="body" idx="1"/>
          </p:nvPr>
        </p:nvSpPr>
        <p:spPr>
          <a:xfrm>
            <a:off x="304800" y="1600200"/>
            <a:ext cx="4190999"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3"/>
          </p:nvPr>
        </p:nvSpPr>
        <p:spPr>
          <a:xfrm>
            <a:off x="4673600" y="5646676"/>
            <a:ext cx="4013100"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Shape 296"/>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97" name="Shape 297"/>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Shape 299"/>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Shape 300"/>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02" name="Shape 302"/>
          <p:cNvSpPr txBox="1">
            <a:spLocks noGrp="1"/>
          </p:cNvSpPr>
          <p:nvPr>
            <p:ph type="body" idx="1"/>
          </p:nvPr>
        </p:nvSpPr>
        <p:spPr>
          <a:xfrm>
            <a:off x="304800" y="1600200"/>
            <a:ext cx="4190999"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body" idx="4"/>
          </p:nvPr>
        </p:nvSpPr>
        <p:spPr>
          <a:xfrm>
            <a:off x="4673600" y="5646676"/>
            <a:ext cx="4057798"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body" idx="5"/>
          </p:nvPr>
        </p:nvSpPr>
        <p:spPr>
          <a:xfrm>
            <a:off x="4673600" y="3354830"/>
            <a:ext cx="4013100"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Shape 305"/>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06" name="Shape 306"/>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Shape 308"/>
          <p:cNvSpPr>
            <a:spLocks noGrp="1"/>
          </p:cNvSpPr>
          <p:nvPr>
            <p:ph type="pic" idx="2"/>
          </p:nvPr>
        </p:nvSpPr>
        <p:spPr>
          <a:xfrm>
            <a:off x="4683119" y="1600200"/>
            <a:ext cx="4003798"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10" name="Shape 310"/>
          <p:cNvSpPr txBox="1">
            <a:spLocks noGrp="1"/>
          </p:cNvSpPr>
          <p:nvPr>
            <p:ph type="body" idx="1"/>
          </p:nvPr>
        </p:nvSpPr>
        <p:spPr>
          <a:xfrm>
            <a:off x="4683119" y="5646676"/>
            <a:ext cx="4003798"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Shape 311"/>
          <p:cNvSpPr>
            <a:spLocks noGrp="1"/>
          </p:cNvSpPr>
          <p:nvPr>
            <p:ph type="pic" idx="3"/>
          </p:nvPr>
        </p:nvSpPr>
        <p:spPr>
          <a:xfrm>
            <a:off x="304801" y="1600200"/>
            <a:ext cx="4225798"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body" idx="4"/>
          </p:nvPr>
        </p:nvSpPr>
        <p:spPr>
          <a:xfrm>
            <a:off x="304800" y="5646676"/>
            <a:ext cx="4225798"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Shape 313"/>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14" name="Shape 314"/>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Shape 316"/>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Shape 317"/>
          <p:cNvSpPr>
            <a:spLocks noGrp="1"/>
          </p:cNvSpPr>
          <p:nvPr>
            <p:ph type="pic" idx="3"/>
          </p:nvPr>
        </p:nvSpPr>
        <p:spPr>
          <a:xfrm>
            <a:off x="4533898" y="1600200"/>
            <a:ext cx="4152897"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Shape 318"/>
          <p:cNvSpPr>
            <a:spLocks noGrp="1"/>
          </p:cNvSpPr>
          <p:nvPr>
            <p:ph type="pic" idx="4"/>
          </p:nvPr>
        </p:nvSpPr>
        <p:spPr>
          <a:xfrm>
            <a:off x="304800" y="1600200"/>
            <a:ext cx="4159198"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Shape 319"/>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1pPr>
            <a:lvl2pPr marL="457200" marR="0" lvl="1" indent="0" algn="l" rtl="0">
              <a:lnSpc>
                <a:spcPct val="100000"/>
              </a:lnSpc>
              <a:spcBef>
                <a:spcPts val="560"/>
              </a:spcBef>
              <a:spcAft>
                <a:spcPts val="0"/>
              </a:spcAft>
              <a:buClr>
                <a:srgbClr val="595959"/>
              </a:buClr>
              <a:buSzPts val="14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1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14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title"/>
          </p:nvPr>
        </p:nvSpPr>
        <p:spPr>
          <a:xfrm>
            <a:off x="304800" y="274637"/>
            <a:ext cx="83819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321" name="Shape 321"/>
          <p:cNvSpPr txBox="1">
            <a:spLocks noGrp="1"/>
          </p:cNvSpPr>
          <p:nvPr>
            <p:ph type="body" idx="1"/>
          </p:nvPr>
        </p:nvSpPr>
        <p:spPr>
          <a:xfrm>
            <a:off x="4533898" y="5646676"/>
            <a:ext cx="4152897"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body" idx="6"/>
          </p:nvPr>
        </p:nvSpPr>
        <p:spPr>
          <a:xfrm>
            <a:off x="304800" y="5646676"/>
            <a:ext cx="4159198"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Shape 323"/>
          <p:cNvSpPr txBox="1">
            <a:spLocks noGrp="1"/>
          </p:cNvSpPr>
          <p:nvPr>
            <p:ph type="body" idx="7"/>
          </p:nvPr>
        </p:nvSpPr>
        <p:spPr>
          <a:xfrm>
            <a:off x="4530721" y="3354830"/>
            <a:ext cx="4156200"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Shape 324"/>
          <p:cNvSpPr txBox="1">
            <a:spLocks noGrp="1"/>
          </p:cNvSpPr>
          <p:nvPr>
            <p:ph type="body" idx="8"/>
          </p:nvPr>
        </p:nvSpPr>
        <p:spPr>
          <a:xfrm>
            <a:off x="304801" y="3354830"/>
            <a:ext cx="4159198" cy="479398"/>
          </a:xfrm>
          <a:prstGeom prst="rect">
            <a:avLst/>
          </a:prstGeom>
          <a:solidFill>
            <a:srgbClr val="FFFFFF">
              <a:alpha val="4745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2200"/>
              <a:buFont typeface="Arial"/>
              <a:buNone/>
              <a:defRPr sz="16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Shape 325"/>
          <p:cNvSpPr/>
          <p:nvPr/>
        </p:nvSpPr>
        <p:spPr>
          <a:xfrm>
            <a:off x="0" y="6330471"/>
            <a:ext cx="9153000" cy="54029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326" name="Shape 326"/>
          <p:cNvSpPr txBox="1"/>
          <p:nvPr/>
        </p:nvSpPr>
        <p:spPr>
          <a:xfrm>
            <a:off x="7571684" y="6483773"/>
            <a:ext cx="1458298" cy="2462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30"/>
        <p:cNvGrpSpPr/>
        <p:nvPr/>
      </p:nvGrpSpPr>
      <p:grpSpPr>
        <a:xfrm>
          <a:off x="0" y="0"/>
          <a:ext cx="0" cy="0"/>
          <a:chOff x="0" y="0"/>
          <a:chExt cx="0" cy="0"/>
        </a:xfrm>
      </p:grpSpPr>
      <p:sp>
        <p:nvSpPr>
          <p:cNvPr id="331" name="Shape 331"/>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 name="Shape 33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33" name="Shape 33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4" name="Shape 334"/>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5" name="Shape 33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36" name="Shape 33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37"/>
        <p:cNvGrpSpPr/>
        <p:nvPr/>
      </p:nvGrpSpPr>
      <p:grpSpPr>
        <a:xfrm>
          <a:off x="0" y="0"/>
          <a:ext cx="0" cy="0"/>
          <a:chOff x="0" y="0"/>
          <a:chExt cx="0" cy="0"/>
        </a:xfrm>
      </p:grpSpPr>
      <p:sp>
        <p:nvSpPr>
          <p:cNvPr id="338" name="Shape 338"/>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39" name="Shape 339"/>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40" name="Shape 34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1" name="Shape 341"/>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42" name="Shape 342"/>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43"/>
        <p:cNvGrpSpPr/>
        <p:nvPr/>
      </p:nvGrpSpPr>
      <p:grpSpPr>
        <a:xfrm>
          <a:off x="0" y="0"/>
          <a:ext cx="0" cy="0"/>
          <a:chOff x="0" y="0"/>
          <a:chExt cx="0" cy="0"/>
        </a:xfrm>
      </p:grpSpPr>
      <p:sp>
        <p:nvSpPr>
          <p:cNvPr id="344" name="Shape 344"/>
          <p:cNvSpPr/>
          <p:nvPr/>
        </p:nvSpPr>
        <p:spPr>
          <a:xfrm>
            <a:off x="0" y="0"/>
            <a:ext cx="9144000" cy="6858000"/>
          </a:xfrm>
          <a:prstGeom prst="rect">
            <a:avLst/>
          </a:prstGeom>
          <a:solidFill>
            <a:srgbClr val="1C9963"/>
          </a:solid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5" name="Shape 34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46" name="Shape 34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47" name="Shape 34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48" name="Shape 34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49" name="Shape 349"/>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50" name="Shape 350"/>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51"/>
        <p:cNvGrpSpPr/>
        <p:nvPr/>
      </p:nvGrpSpPr>
      <p:grpSpPr>
        <a:xfrm>
          <a:off x="0" y="0"/>
          <a:ext cx="0" cy="0"/>
          <a:chOff x="0" y="0"/>
          <a:chExt cx="0" cy="0"/>
        </a:xfrm>
      </p:grpSpPr>
      <p:sp>
        <p:nvSpPr>
          <p:cNvPr id="352" name="Shape 3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3" name="Shape 353"/>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4" name="Shape 354"/>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5" name="Shape 35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6" name="Shape 356"/>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57"/>
        <p:cNvGrpSpPr/>
        <p:nvPr/>
      </p:nvGrpSpPr>
      <p:grpSpPr>
        <a:xfrm>
          <a:off x="0" y="0"/>
          <a:ext cx="0" cy="0"/>
          <a:chOff x="0" y="0"/>
          <a:chExt cx="0" cy="0"/>
        </a:xfrm>
      </p:grpSpPr>
      <p:sp>
        <p:nvSpPr>
          <p:cNvPr id="358" name="Shape 358"/>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9" name="Shape 359"/>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60" name="Shape 36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 name="Shape 36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62" name="Shape 36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Shape 42"/>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3" name="Shape 43"/>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44" name="Shape 44"/>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63"/>
        <p:cNvGrpSpPr/>
        <p:nvPr/>
      </p:nvGrpSpPr>
      <p:grpSpPr>
        <a:xfrm>
          <a:off x="0" y="0"/>
          <a:ext cx="0" cy="0"/>
          <a:chOff x="0" y="0"/>
          <a:chExt cx="0" cy="0"/>
        </a:xfrm>
      </p:grpSpPr>
      <p:sp>
        <p:nvSpPr>
          <p:cNvPr id="364" name="Shape 364"/>
          <p:cNvSpPr/>
          <p:nvPr/>
        </p:nvSpPr>
        <p:spPr>
          <a:xfrm>
            <a:off x="0" y="0"/>
            <a:ext cx="9144000" cy="6858000"/>
          </a:xfrm>
          <a:prstGeom prst="rect">
            <a:avLst/>
          </a:prstGeom>
          <a:solidFill>
            <a:srgbClr val="464646"/>
          </a:solid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 name="Shape 36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Shape 36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7" name="Shape 36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8" name="Shape 36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9" name="Shape 369"/>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70" name="Shape 370"/>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71"/>
        <p:cNvGrpSpPr/>
        <p:nvPr/>
      </p:nvGrpSpPr>
      <p:grpSpPr>
        <a:xfrm>
          <a:off x="0" y="0"/>
          <a:ext cx="0" cy="0"/>
          <a:chOff x="0" y="0"/>
          <a:chExt cx="0" cy="0"/>
        </a:xfrm>
      </p:grpSpPr>
      <p:sp>
        <p:nvSpPr>
          <p:cNvPr id="372" name="Shape 372"/>
          <p:cNvSpPr/>
          <p:nvPr/>
        </p:nvSpPr>
        <p:spPr>
          <a:xfrm>
            <a:off x="0" y="0"/>
            <a:ext cx="9144000" cy="6858000"/>
          </a:xfrm>
          <a:prstGeom prst="rect">
            <a:avLst/>
          </a:prstGeom>
          <a:solidFill>
            <a:srgbClr val="A9B0AC"/>
          </a:solid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3" name="Shape 373"/>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74" name="Shape 37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75" name="Shape 37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76" name="Shape 37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77" name="Shape 37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78" name="Shape 378"/>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81" name="Shape 38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Shape 38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83" name="Shape 383"/>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384"/>
        <p:cNvGrpSpPr/>
        <p:nvPr/>
      </p:nvGrpSpPr>
      <p:grpSpPr>
        <a:xfrm>
          <a:off x="0" y="0"/>
          <a:ext cx="0" cy="0"/>
          <a:chOff x="0" y="0"/>
          <a:chExt cx="0" cy="0"/>
        </a:xfrm>
      </p:grpSpPr>
      <p:sp>
        <p:nvSpPr>
          <p:cNvPr id="385" name="Shape 38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Shape 38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87" name="Shape 38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 name="Shape 38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89" name="Shape 38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390"/>
        <p:cNvGrpSpPr/>
        <p:nvPr/>
      </p:nvGrpSpPr>
      <p:grpSpPr>
        <a:xfrm>
          <a:off x="0" y="0"/>
          <a:ext cx="0" cy="0"/>
          <a:chOff x="0" y="0"/>
          <a:chExt cx="0" cy="0"/>
        </a:xfrm>
      </p:grpSpPr>
      <p:sp>
        <p:nvSpPr>
          <p:cNvPr id="391" name="Shape 39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4" name="Shape 39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 name="Shape 39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96" name="Shape 39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397"/>
        <p:cNvGrpSpPr/>
        <p:nvPr/>
      </p:nvGrpSpPr>
      <p:grpSpPr>
        <a:xfrm>
          <a:off x="0" y="0"/>
          <a:ext cx="0" cy="0"/>
          <a:chOff x="0" y="0"/>
          <a:chExt cx="0" cy="0"/>
        </a:xfrm>
      </p:grpSpPr>
      <p:sp>
        <p:nvSpPr>
          <p:cNvPr id="398" name="Shape 3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Shape 39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Shape 40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01"/>
        <p:cNvGrpSpPr/>
        <p:nvPr/>
      </p:nvGrpSpPr>
      <p:grpSpPr>
        <a:xfrm>
          <a:off x="0" y="0"/>
          <a:ext cx="0" cy="0"/>
          <a:chOff x="0" y="0"/>
          <a:chExt cx="0" cy="0"/>
        </a:xfrm>
      </p:grpSpPr>
      <p:sp>
        <p:nvSpPr>
          <p:cNvPr id="402" name="Shape 402"/>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3" name="Shape 4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4" name="Shape 404"/>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05" name="Shape 405"/>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06"/>
        <p:cNvGrpSpPr/>
        <p:nvPr/>
      </p:nvGrpSpPr>
      <p:grpSpPr>
        <a:xfrm>
          <a:off x="0" y="0"/>
          <a:ext cx="0" cy="0"/>
          <a:chOff x="0" y="0"/>
          <a:chExt cx="0" cy="0"/>
        </a:xfrm>
      </p:grpSpPr>
      <p:sp>
        <p:nvSpPr>
          <p:cNvPr id="407" name="Shape 4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8" name="Shape 4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9" name="Shape 409"/>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10" name="Shape 410"/>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3" name="Shape 41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4" name="Shape 414"/>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5" name="Shape 41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Shape 4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17" name="Shape 417">
            <a:hlinkClick r:id="rId2"/>
          </p:cNvPr>
          <p:cNvSpPr/>
          <p:nvPr/>
        </p:nvSpPr>
        <p:spPr>
          <a:xfrm>
            <a:off x="3542585" y="6519775"/>
            <a:ext cx="1906800" cy="175500"/>
          </a:xfrm>
          <a:prstGeom prst="rect">
            <a:avLst/>
          </a:prstGeom>
          <a:no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7" name="Shape 47"/>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8" name="Shape 48"/>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pic>
        <p:nvPicPr>
          <p:cNvPr id="49" name="Shape 49"/>
          <p:cNvPicPr preferRelativeResize="0"/>
          <p:nvPr/>
        </p:nvPicPr>
        <p:blipFill rotWithShape="1">
          <a:blip r:embed="rId2">
            <a:alphaModFix/>
          </a:blip>
          <a:srcRect/>
          <a:stretch/>
        </p:blipFill>
        <p:spPr>
          <a:xfrm>
            <a:off x="304800" y="6503298"/>
            <a:ext cx="1746503" cy="164201"/>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20" name="Shape 420"/>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21" name="Shape 421"/>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2" name="Shape 422"/>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23" name="Shape 42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4" name="Shape 42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Shape 42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6" name="Shape 426">
            <a:hlinkClick r:id="rId2"/>
          </p:cNvPr>
          <p:cNvSpPr/>
          <p:nvPr/>
        </p:nvSpPr>
        <p:spPr>
          <a:xfrm>
            <a:off x="3542585" y="6519775"/>
            <a:ext cx="1906800" cy="175500"/>
          </a:xfrm>
          <a:prstGeom prst="rect">
            <a:avLst/>
          </a:prstGeom>
          <a:noFill/>
          <a:ln>
            <a:noFill/>
          </a:ln>
          <a:effectLst>
            <a:outerShdw blurRad="39999"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27"/>
        <p:cNvGrpSpPr/>
        <p:nvPr/>
      </p:nvGrpSpPr>
      <p:grpSpPr>
        <a:xfrm>
          <a:off x="0" y="0"/>
          <a:ext cx="0" cy="0"/>
          <a:chOff x="0" y="0"/>
          <a:chExt cx="0" cy="0"/>
        </a:xfrm>
      </p:grpSpPr>
      <p:sp>
        <p:nvSpPr>
          <p:cNvPr id="428" name="Shape 428"/>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9" name="Shape 429"/>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Shape 43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Shape 431"/>
          <p:cNvSpPr txBox="1">
            <a:spLocks noGrp="1"/>
          </p:cNvSpPr>
          <p:nvPr>
            <p:ph type="body" idx="3"/>
          </p:nvPr>
        </p:nvSpPr>
        <p:spPr>
          <a:xfrm>
            <a:off x="4673600" y="5646676"/>
            <a:ext cx="40131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2" name="Shape 43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Shape 43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34"/>
        <p:cNvGrpSpPr/>
        <p:nvPr/>
      </p:nvGrpSpPr>
      <p:grpSpPr>
        <a:xfrm>
          <a:off x="0" y="0"/>
          <a:ext cx="0" cy="0"/>
          <a:chOff x="0" y="0"/>
          <a:chExt cx="0" cy="0"/>
        </a:xfrm>
      </p:grpSpPr>
      <p:sp>
        <p:nvSpPr>
          <p:cNvPr id="435" name="Shape 435"/>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6" name="Shape 43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7" name="Shape 43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8" name="Shape 43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9" name="Shape 439"/>
          <p:cNvSpPr txBox="1">
            <a:spLocks noGrp="1"/>
          </p:cNvSpPr>
          <p:nvPr>
            <p:ph type="body" idx="4"/>
          </p:nvPr>
        </p:nvSpPr>
        <p:spPr>
          <a:xfrm>
            <a:off x="4673600" y="5646676"/>
            <a:ext cx="40578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0" name="Shape 440"/>
          <p:cNvSpPr txBox="1">
            <a:spLocks noGrp="1"/>
          </p:cNvSpPr>
          <p:nvPr>
            <p:ph type="body" idx="5"/>
          </p:nvPr>
        </p:nvSpPr>
        <p:spPr>
          <a:xfrm>
            <a:off x="4673600" y="3354830"/>
            <a:ext cx="40131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1" name="Shape 44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Shape 44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43"/>
        <p:cNvGrpSpPr/>
        <p:nvPr/>
      </p:nvGrpSpPr>
      <p:grpSpPr>
        <a:xfrm>
          <a:off x="0" y="0"/>
          <a:ext cx="0" cy="0"/>
          <a:chOff x="0" y="0"/>
          <a:chExt cx="0" cy="0"/>
        </a:xfrm>
      </p:grpSpPr>
      <p:sp>
        <p:nvSpPr>
          <p:cNvPr id="444" name="Shape 444"/>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5" name="Shape 44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6" name="Shape 446"/>
          <p:cNvSpPr txBox="1">
            <a:spLocks noGrp="1"/>
          </p:cNvSpPr>
          <p:nvPr>
            <p:ph type="body" idx="1"/>
          </p:nvPr>
        </p:nvSpPr>
        <p:spPr>
          <a:xfrm>
            <a:off x="4683119" y="5646676"/>
            <a:ext cx="40038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7" name="Shape 44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8" name="Shape 448"/>
          <p:cNvSpPr txBox="1">
            <a:spLocks noGrp="1"/>
          </p:cNvSpPr>
          <p:nvPr>
            <p:ph type="body" idx="4"/>
          </p:nvPr>
        </p:nvSpPr>
        <p:spPr>
          <a:xfrm>
            <a:off x="304800" y="5646676"/>
            <a:ext cx="42258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Shape 44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Shape 45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51"/>
        <p:cNvGrpSpPr/>
        <p:nvPr/>
      </p:nvGrpSpPr>
      <p:grpSpPr>
        <a:xfrm>
          <a:off x="0" y="0"/>
          <a:ext cx="0" cy="0"/>
          <a:chOff x="0" y="0"/>
          <a:chExt cx="0" cy="0"/>
        </a:xfrm>
      </p:grpSpPr>
      <p:sp>
        <p:nvSpPr>
          <p:cNvPr id="452" name="Shape 452"/>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Shape 45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Shape 45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5" name="Shape 455"/>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6" name="Shape 45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7" name="Shape 457"/>
          <p:cNvSpPr txBox="1">
            <a:spLocks noGrp="1"/>
          </p:cNvSpPr>
          <p:nvPr>
            <p:ph type="body" idx="1"/>
          </p:nvPr>
        </p:nvSpPr>
        <p:spPr>
          <a:xfrm>
            <a:off x="4533898" y="5646676"/>
            <a:ext cx="41529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Shape 458"/>
          <p:cNvSpPr txBox="1">
            <a:spLocks noGrp="1"/>
          </p:cNvSpPr>
          <p:nvPr>
            <p:ph type="body" idx="6"/>
          </p:nvPr>
        </p:nvSpPr>
        <p:spPr>
          <a:xfrm>
            <a:off x="304800" y="5646676"/>
            <a:ext cx="41592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9" name="Shape 459"/>
          <p:cNvSpPr txBox="1">
            <a:spLocks noGrp="1"/>
          </p:cNvSpPr>
          <p:nvPr>
            <p:ph type="body" idx="7"/>
          </p:nvPr>
        </p:nvSpPr>
        <p:spPr>
          <a:xfrm>
            <a:off x="4530721" y="3354830"/>
            <a:ext cx="41562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Shape 460"/>
          <p:cNvSpPr txBox="1">
            <a:spLocks noGrp="1"/>
          </p:cNvSpPr>
          <p:nvPr>
            <p:ph type="body" idx="8"/>
          </p:nvPr>
        </p:nvSpPr>
        <p:spPr>
          <a:xfrm>
            <a:off x="304801" y="3354830"/>
            <a:ext cx="4159200" cy="479400"/>
          </a:xfrm>
          <a:prstGeom prst="rect">
            <a:avLst/>
          </a:prstGeom>
          <a:solidFill>
            <a:srgbClr val="FFFFFF">
              <a:alpha val="478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1" name="Shape 46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2" name="Shape 4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66"/>
        <p:cNvGrpSpPr/>
        <p:nvPr/>
      </p:nvGrpSpPr>
      <p:grpSpPr>
        <a:xfrm>
          <a:off x="0" y="0"/>
          <a:ext cx="0" cy="0"/>
          <a:chOff x="0" y="0"/>
          <a:chExt cx="0" cy="0"/>
        </a:xfrm>
      </p:grpSpPr>
      <p:sp>
        <p:nvSpPr>
          <p:cNvPr id="467" name="Shape 467"/>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68" name="Shape 468"/>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9" name="Shape 46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0" name="Shape 470"/>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1" name="Shape 47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72" name="Shape 4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73"/>
        <p:cNvGrpSpPr/>
        <p:nvPr/>
      </p:nvGrpSpPr>
      <p:grpSpPr>
        <a:xfrm>
          <a:off x="0" y="0"/>
          <a:ext cx="0" cy="0"/>
          <a:chOff x="0" y="0"/>
          <a:chExt cx="0" cy="0"/>
        </a:xfrm>
      </p:grpSpPr>
      <p:sp>
        <p:nvSpPr>
          <p:cNvPr id="474" name="Shape 474"/>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75" name="Shape 47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76" name="Shape 47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77" name="Shape 47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78" name="Shape 47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79" name="Shape 47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80" name="Shape 48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1"/>
        <p:cNvGrpSpPr/>
        <p:nvPr/>
      </p:nvGrpSpPr>
      <p:grpSpPr>
        <a:xfrm>
          <a:off x="0" y="0"/>
          <a:ext cx="0" cy="0"/>
          <a:chOff x="0" y="0"/>
          <a:chExt cx="0" cy="0"/>
        </a:xfrm>
      </p:grpSpPr>
      <p:sp>
        <p:nvSpPr>
          <p:cNvPr id="482" name="Shape 482"/>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3" name="Shape 48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4" name="Shape 48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5" name="Shape 48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6" name="Shape 48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87" name="Shape 48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88" name="Shape 48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89"/>
        <p:cNvGrpSpPr/>
        <p:nvPr/>
      </p:nvGrpSpPr>
      <p:grpSpPr>
        <a:xfrm>
          <a:off x="0" y="0"/>
          <a:ext cx="0" cy="0"/>
          <a:chOff x="0" y="0"/>
          <a:chExt cx="0" cy="0"/>
        </a:xfrm>
      </p:grpSpPr>
      <p:sp>
        <p:nvSpPr>
          <p:cNvPr id="490" name="Shape 490"/>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91" name="Shape 49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92" name="Shape 492"/>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93" name="Shape 493"/>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94" name="Shape 494"/>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495" name="Shape 49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6" name="Shape 49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497"/>
        <p:cNvGrpSpPr/>
        <p:nvPr/>
      </p:nvGrpSpPr>
      <p:grpSpPr>
        <a:xfrm>
          <a:off x="0" y="0"/>
          <a:ext cx="0" cy="0"/>
          <a:chOff x="0" y="0"/>
          <a:chExt cx="0" cy="0"/>
        </a:xfrm>
      </p:grpSpPr>
      <p:sp>
        <p:nvSpPr>
          <p:cNvPr id="498" name="Shape 498"/>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99" name="Shape 49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0" name="Shape 50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501" name="Shape 501"/>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02" name="Shape 502"/>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Shape 51"/>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52" name="Shape 52"/>
          <p:cNvSpPr txBox="1"/>
          <p:nvPr/>
        </p:nvSpPr>
        <p:spPr>
          <a:xfrm>
            <a:off x="115457" y="2306250"/>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3" name="Shape 53"/>
          <p:cNvSpPr txBox="1"/>
          <p:nvPr/>
        </p:nvSpPr>
        <p:spPr>
          <a:xfrm>
            <a:off x="115457" y="2952691"/>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4" name="Shape 54"/>
          <p:cNvSpPr txBox="1"/>
          <p:nvPr/>
        </p:nvSpPr>
        <p:spPr>
          <a:xfrm>
            <a:off x="115457" y="2306250"/>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5" name="Shape 55"/>
          <p:cNvSpPr txBox="1"/>
          <p:nvPr/>
        </p:nvSpPr>
        <p:spPr>
          <a:xfrm>
            <a:off x="115457" y="2952691"/>
            <a:ext cx="3793677" cy="19330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Allerta"/>
              <a:ea typeface="Allerta"/>
              <a:cs typeface="Allerta"/>
              <a:sym typeface="Allerta"/>
            </a:endParaRPr>
          </a:p>
        </p:txBody>
      </p:sp>
      <p:sp>
        <p:nvSpPr>
          <p:cNvPr id="56" name="Shape 56"/>
          <p:cNvSpPr txBox="1">
            <a:spLocks noGrp="1"/>
          </p:cNvSpPr>
          <p:nvPr>
            <p:ph type="title"/>
          </p:nvPr>
        </p:nvSpPr>
        <p:spPr>
          <a:xfrm>
            <a:off x="216565" y="2829675"/>
            <a:ext cx="8620551" cy="868362"/>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Allerta"/>
              <a:buNone/>
              <a:defRPr sz="2800" b="0" i="0" u="none" strike="noStrike" cap="none">
                <a:solidFill>
                  <a:schemeClr val="lt1"/>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pic>
        <p:nvPicPr>
          <p:cNvPr id="57" name="Shape 57"/>
          <p:cNvPicPr preferRelativeResize="0"/>
          <p:nvPr/>
        </p:nvPicPr>
        <p:blipFill rotWithShape="1">
          <a:blip r:embed="rId2">
            <a:alphaModFix/>
          </a:blip>
          <a:srcRect/>
          <a:stretch/>
        </p:blipFill>
        <p:spPr>
          <a:xfrm>
            <a:off x="304813" y="394130"/>
            <a:ext cx="2235199" cy="210147"/>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5" name="Shape 505"/>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6" name="Shape 506"/>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7" name="Shape 507"/>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8" name="Shape 50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9" name="Shape 50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0" name="Shape 51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11" name="Shape 51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12"/>
        <p:cNvGrpSpPr/>
        <p:nvPr/>
      </p:nvGrpSpPr>
      <p:grpSpPr>
        <a:xfrm>
          <a:off x="0" y="0"/>
          <a:ext cx="0" cy="0"/>
          <a:chOff x="0" y="0"/>
          <a:chExt cx="0" cy="0"/>
        </a:xfrm>
      </p:grpSpPr>
      <p:sp>
        <p:nvSpPr>
          <p:cNvPr id="513" name="Shape 513"/>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Shape 514"/>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15" name="Shape 51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16" name="Shape 516"/>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17" name="Shape 517"/>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18"/>
        <p:cNvGrpSpPr/>
        <p:nvPr/>
      </p:nvGrpSpPr>
      <p:grpSpPr>
        <a:xfrm>
          <a:off x="0" y="0"/>
          <a:ext cx="0" cy="0"/>
          <a:chOff x="0" y="0"/>
          <a:chExt cx="0" cy="0"/>
        </a:xfrm>
      </p:grpSpPr>
      <p:sp>
        <p:nvSpPr>
          <p:cNvPr id="519" name="Shape 519"/>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0" name="Shape 520"/>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1" name="Shape 521"/>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2" name="Shape 52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3" name="Shape 5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6" name="Shape 5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7" name="Shape 5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28" name="Shape 52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29"/>
        <p:cNvGrpSpPr/>
        <p:nvPr/>
      </p:nvGrpSpPr>
      <p:grpSpPr>
        <a:xfrm>
          <a:off x="0" y="0"/>
          <a:ext cx="0" cy="0"/>
          <a:chOff x="0" y="0"/>
          <a:chExt cx="0" cy="0"/>
        </a:xfrm>
      </p:grpSpPr>
      <p:sp>
        <p:nvSpPr>
          <p:cNvPr id="530" name="Shape 530"/>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1" name="Shape 53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2" name="Shape 5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3" name="Shape 5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34" name="Shape 5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35"/>
        <p:cNvGrpSpPr/>
        <p:nvPr/>
      </p:nvGrpSpPr>
      <p:grpSpPr>
        <a:xfrm>
          <a:off x="0" y="0"/>
          <a:ext cx="0" cy="0"/>
          <a:chOff x="0" y="0"/>
          <a:chExt cx="0" cy="0"/>
        </a:xfrm>
      </p:grpSpPr>
      <p:sp>
        <p:nvSpPr>
          <p:cNvPr id="536" name="Shape 53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7" name="Shape 53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8" name="Shape 5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39" name="Shape 5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40" name="Shape 54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41"/>
        <p:cNvGrpSpPr/>
        <p:nvPr/>
      </p:nvGrpSpPr>
      <p:grpSpPr>
        <a:xfrm>
          <a:off x="0" y="0"/>
          <a:ext cx="0" cy="0"/>
          <a:chOff x="0" y="0"/>
          <a:chExt cx="0" cy="0"/>
        </a:xfrm>
      </p:grpSpPr>
      <p:sp>
        <p:nvSpPr>
          <p:cNvPr id="542" name="Shape 5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543" name="Shape 5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44" name="Shape 54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5" name="Shape 545"/>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Shape 54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7" name="Shape 54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8" name="Shape 548"/>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9" name="Shape 549"/>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0" name="Shape 55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1" name="Shape 551"/>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2" name="Shape 552"/>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3" name="Shape 553"/>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4" name="Shape 554"/>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Shape 555"/>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Shape 55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57" name="Shape 55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58"/>
        <p:cNvGrpSpPr/>
        <p:nvPr/>
      </p:nvGrpSpPr>
      <p:grpSpPr>
        <a:xfrm>
          <a:off x="0" y="0"/>
          <a:ext cx="0" cy="0"/>
          <a:chOff x="0" y="0"/>
          <a:chExt cx="0" cy="0"/>
        </a:xfrm>
      </p:grpSpPr>
      <p:sp>
        <p:nvSpPr>
          <p:cNvPr id="559" name="Shape 559"/>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2" name="Shape 56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3" name="Shape 56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64" name="Shape 56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65"/>
        <p:cNvGrpSpPr/>
        <p:nvPr/>
      </p:nvGrpSpPr>
      <p:grpSpPr>
        <a:xfrm>
          <a:off x="0" y="0"/>
          <a:ext cx="0" cy="0"/>
          <a:chOff x="0" y="0"/>
          <a:chExt cx="0" cy="0"/>
        </a:xfrm>
      </p:grpSpPr>
      <p:sp>
        <p:nvSpPr>
          <p:cNvPr id="566" name="Shape 56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67" name="Shape 56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68" name="Shape 56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04800" y="274637"/>
            <a:ext cx="8534399"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0" name="Shape 60"/>
          <p:cNvSpPr txBox="1">
            <a:spLocks noGrp="1"/>
          </p:cNvSpPr>
          <p:nvPr>
            <p:ph type="body" idx="1"/>
          </p:nvPr>
        </p:nvSpPr>
        <p:spPr>
          <a:xfrm>
            <a:off x="304800" y="1417637"/>
            <a:ext cx="4192588" cy="597773"/>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304800" y="2015408"/>
            <a:ext cx="4192588" cy="4126626"/>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3"/>
          </p:nvPr>
        </p:nvSpPr>
        <p:spPr>
          <a:xfrm>
            <a:off x="4645025" y="1417637"/>
            <a:ext cx="4194174" cy="632406"/>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4"/>
          </p:nvPr>
        </p:nvSpPr>
        <p:spPr>
          <a:xfrm>
            <a:off x="4645025" y="2050046"/>
            <a:ext cx="4194174" cy="4091992"/>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Shape 64"/>
          <p:cNvSpPr/>
          <p:nvPr/>
        </p:nvSpPr>
        <p:spPr>
          <a:xfrm>
            <a:off x="0" y="6330471"/>
            <a:ext cx="9153069" cy="540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5" name="Shape 65"/>
          <p:cNvSpPr txBox="1"/>
          <p:nvPr/>
        </p:nvSpPr>
        <p:spPr>
          <a:xfrm>
            <a:off x="7571684" y="6483773"/>
            <a:ext cx="1458265" cy="24621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Font typeface="Allerta"/>
              <a:buNone/>
            </a:pPr>
            <a:fld id="{00000000-1234-1234-1234-123412341234}" type="slidenum">
              <a:rPr lang="en-US" sz="1000" b="0" i="0" u="none" strike="noStrike" cap="none">
                <a:solidFill>
                  <a:srgbClr val="50514F"/>
                </a:solidFill>
                <a:latin typeface="Allerta"/>
                <a:ea typeface="Allerta"/>
                <a:cs typeface="Allerta"/>
                <a:sym typeface="Allerta"/>
              </a:rPr>
              <a:t>‹#›</a:t>
            </a:fld>
            <a:r>
              <a:rPr lang="en-US" sz="1000" b="0" i="0" u="none" strike="noStrike" cap="none">
                <a:solidFill>
                  <a:srgbClr val="50514F"/>
                </a:solidFill>
                <a:latin typeface="Allerta"/>
                <a:ea typeface="Allerta"/>
                <a:cs typeface="Allerta"/>
                <a:sym typeface="Allerta"/>
              </a:rPr>
              <a:t> </a:t>
            </a:r>
            <a:endParaRPr/>
          </a:p>
        </p:txBody>
      </p:sp>
      <p:sp>
        <p:nvSpPr>
          <p:cNvPr id="66" name="Shape 66">
            <a:hlinkClick r:id="rId2"/>
          </p:cNvPr>
          <p:cNvSpPr/>
          <p:nvPr/>
        </p:nvSpPr>
        <p:spPr>
          <a:xfrm>
            <a:off x="3542585" y="6519775"/>
            <a:ext cx="1906868" cy="175585"/>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69"/>
        <p:cNvGrpSpPr/>
        <p:nvPr/>
      </p:nvGrpSpPr>
      <p:grpSpPr>
        <a:xfrm>
          <a:off x="0" y="0"/>
          <a:ext cx="0" cy="0"/>
          <a:chOff x="0" y="0"/>
          <a:chExt cx="0" cy="0"/>
        </a:xfrm>
      </p:grpSpPr>
      <p:sp>
        <p:nvSpPr>
          <p:cNvPr id="570" name="Shape 57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1" name="Shape 57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572" name="Shape 572"/>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73" name="Shape 573"/>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74"/>
        <p:cNvGrpSpPr/>
        <p:nvPr/>
      </p:nvGrpSpPr>
      <p:grpSpPr>
        <a:xfrm>
          <a:off x="0" y="0"/>
          <a:ext cx="0" cy="0"/>
          <a:chOff x="0" y="0"/>
          <a:chExt cx="0" cy="0"/>
        </a:xfrm>
      </p:grpSpPr>
      <p:sp>
        <p:nvSpPr>
          <p:cNvPr id="575" name="Shape 57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76" name="Shape 57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77" name="Shape 577"/>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78" name="Shape 57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1" name="Shape 581"/>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2" name="Shape 58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3" name="Shape 5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4" name="Shape 5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585" name="Shape 585">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86"/>
        <p:cNvGrpSpPr/>
        <p:nvPr/>
      </p:nvGrpSpPr>
      <p:grpSpPr>
        <a:xfrm>
          <a:off x="0" y="0"/>
          <a:ext cx="0" cy="0"/>
          <a:chOff x="0" y="0"/>
          <a:chExt cx="0" cy="0"/>
        </a:xfrm>
      </p:grpSpPr>
      <p:sp>
        <p:nvSpPr>
          <p:cNvPr id="587" name="Shape 5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8" name="Shape 5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9" name="Shape 589"/>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0" name="Shape 590"/>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1" name="Shape 59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2" name="Shape 59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593"/>
        <p:cNvGrpSpPr/>
        <p:nvPr/>
      </p:nvGrpSpPr>
      <p:grpSpPr>
        <a:xfrm>
          <a:off x="0" y="0"/>
          <a:ext cx="0" cy="0"/>
          <a:chOff x="0" y="0"/>
          <a:chExt cx="0" cy="0"/>
        </a:xfrm>
      </p:grpSpPr>
      <p:sp>
        <p:nvSpPr>
          <p:cNvPr id="594" name="Shape 59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5" name="Shape 59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6" name="Shape 59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7" name="Shape 59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8" name="Shape 598"/>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9" name="Shape 599"/>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Shape 60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1" name="Shape 60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02"/>
        <p:cNvGrpSpPr/>
        <p:nvPr/>
      </p:nvGrpSpPr>
      <p:grpSpPr>
        <a:xfrm>
          <a:off x="0" y="0"/>
          <a:ext cx="0" cy="0"/>
          <a:chOff x="0" y="0"/>
          <a:chExt cx="0" cy="0"/>
        </a:xfrm>
      </p:grpSpPr>
      <p:sp>
        <p:nvSpPr>
          <p:cNvPr id="603" name="Shape 603"/>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Shape 60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5" name="Shape 605"/>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6" name="Shape 60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7" name="Shape 607"/>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Shape 60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9" name="Shape 60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0"/>
        <p:cNvGrpSpPr/>
        <p:nvPr/>
      </p:nvGrpSpPr>
      <p:grpSpPr>
        <a:xfrm>
          <a:off x="0" y="0"/>
          <a:ext cx="0" cy="0"/>
          <a:chOff x="0" y="0"/>
          <a:chExt cx="0" cy="0"/>
        </a:xfrm>
      </p:grpSpPr>
      <p:sp>
        <p:nvSpPr>
          <p:cNvPr id="611" name="Shape 611"/>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2" name="Shape 612"/>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Shape 61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4" name="Shape 6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5" name="Shape 61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6" name="Shape 616"/>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Shape 61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8" name="Shape 618"/>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9" name="Shape 619"/>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0" name="Shape 62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1" name="Shape 6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22"/>
        <p:cNvGrpSpPr/>
        <p:nvPr/>
      </p:nvGrpSpPr>
      <p:grpSpPr>
        <a:xfrm>
          <a:off x="0" y="0"/>
          <a:ext cx="0" cy="0"/>
          <a:chOff x="0" y="0"/>
          <a:chExt cx="0" cy="0"/>
        </a:xfrm>
      </p:grpSpPr>
      <p:sp>
        <p:nvSpPr>
          <p:cNvPr id="623" name="Shape 623"/>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24" name="Shape 624"/>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25" name="Shape 625"/>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26" name="Shape 626"/>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27" name="Shape 62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28" name="Shape 62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29" name="Shape 629"/>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0" name="Shape 630"/>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31" name="Shape 63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632" name="Shape 632"/>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33" name="Shape 633"/>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34" name="Shape 634"/>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35" name="Shape 635"/>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6" name="Shape 636"/>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7" name="Shape 63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spcBef>
                <a:spcPts val="0"/>
              </a:spcBef>
              <a:spcAft>
                <a:spcPts val="0"/>
              </a:spcAft>
              <a:buNone/>
            </a:pPr>
            <a:fld id="{00000000-1234-1234-1234-123412341234}" type="slidenum">
              <a:rPr lang="en-US"/>
              <a:t>‹#›</a:t>
            </a:fld>
            <a:endParaRPr/>
          </a:p>
        </p:txBody>
      </p:sp>
      <p:sp>
        <p:nvSpPr>
          <p:cNvPr id="638" name="Shape 6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42"/>
        <p:cNvGrpSpPr/>
        <p:nvPr/>
      </p:nvGrpSpPr>
      <p:grpSpPr>
        <a:xfrm>
          <a:off x="0" y="0"/>
          <a:ext cx="0" cy="0"/>
          <a:chOff x="0" y="0"/>
          <a:chExt cx="0" cy="0"/>
        </a:xfrm>
      </p:grpSpPr>
      <p:sp>
        <p:nvSpPr>
          <p:cNvPr id="643" name="Shape 643"/>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4" name="Shape 644"/>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45" name="Shape 645"/>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46" name="Shape 646"/>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47" name="Shape 647"/>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48"/>
        <p:cNvGrpSpPr/>
        <p:nvPr/>
      </p:nvGrpSpPr>
      <p:grpSpPr>
        <a:xfrm>
          <a:off x="0" y="0"/>
          <a:ext cx="0" cy="0"/>
          <a:chOff x="0" y="0"/>
          <a:chExt cx="0" cy="0"/>
        </a:xfrm>
      </p:grpSpPr>
      <p:sp>
        <p:nvSpPr>
          <p:cNvPr id="649" name="Shape 6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0" name="Shape 650"/>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1" name="Shape 65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2" name="Shape 652"/>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Shape 65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4" name="Shape 65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Shape 68"/>
          <p:cNvSpPr txBox="1">
            <a:spLocks noGrp="1"/>
          </p:cNvSpPr>
          <p:nvPr>
            <p:ph type="ctrTitle"/>
          </p:nvPr>
        </p:nvSpPr>
        <p:spPr>
          <a:xfrm>
            <a:off x="3339153" y="2950713"/>
            <a:ext cx="5497218" cy="884849"/>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800" b="0" i="0" u="none" strike="noStrike" cap="none">
                <a:solidFill>
                  <a:srgbClr val="595959"/>
                </a:solidFill>
                <a:latin typeface="Lucida Sans"/>
                <a:ea typeface="Lucida Sans"/>
                <a:cs typeface="Lucida Sans"/>
                <a:sym typeface="Lucida Sans"/>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9" name="Shape 69"/>
          <p:cNvSpPr txBox="1">
            <a:spLocks noGrp="1"/>
          </p:cNvSpPr>
          <p:nvPr>
            <p:ph type="subTitle" idx="1"/>
          </p:nvPr>
        </p:nvSpPr>
        <p:spPr>
          <a:xfrm>
            <a:off x="3339151" y="3835562"/>
            <a:ext cx="5497218" cy="79240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2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Shape 70"/>
          <p:cNvSpPr/>
          <p:nvPr/>
        </p:nvSpPr>
        <p:spPr>
          <a:xfrm>
            <a:off x="0" y="1746249"/>
            <a:ext cx="9144000" cy="1111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1" name="Shape 71"/>
          <p:cNvSpPr>
            <a:spLocks noGrp="1"/>
          </p:cNvSpPr>
          <p:nvPr>
            <p:ph type="pic" idx="2"/>
          </p:nvPr>
        </p:nvSpPr>
        <p:spPr>
          <a:xfrm>
            <a:off x="304800" y="1857374"/>
            <a:ext cx="2752483" cy="3159126"/>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Shape 72"/>
          <p:cNvPicPr preferRelativeResize="0"/>
          <p:nvPr/>
        </p:nvPicPr>
        <p:blipFill rotWithShape="1">
          <a:blip r:embed="rId2">
            <a:alphaModFix/>
          </a:blip>
          <a:srcRect/>
          <a:stretch/>
        </p:blipFill>
        <p:spPr>
          <a:xfrm>
            <a:off x="304801" y="394130"/>
            <a:ext cx="2235199" cy="210147"/>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55"/>
        <p:cNvGrpSpPr/>
        <p:nvPr/>
      </p:nvGrpSpPr>
      <p:grpSpPr>
        <a:xfrm>
          <a:off x="0" y="0"/>
          <a:ext cx="0" cy="0"/>
          <a:chOff x="0" y="0"/>
          <a:chExt cx="0" cy="0"/>
        </a:xfrm>
      </p:grpSpPr>
      <p:sp>
        <p:nvSpPr>
          <p:cNvPr id="656" name="Shape 656"/>
          <p:cNvSpPr/>
          <p:nvPr/>
        </p:nvSpPr>
        <p:spPr>
          <a:xfrm>
            <a:off x="0" y="0"/>
            <a:ext cx="9144000" cy="6858000"/>
          </a:xfrm>
          <a:prstGeom prst="rect">
            <a:avLst/>
          </a:prstGeom>
          <a:solidFill>
            <a:srgbClr val="1C9963"/>
          </a:solidFill>
          <a:ln>
            <a:noFill/>
          </a:ln>
          <a:effectLst>
            <a:outerShdw blurRad="39999"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7" name="Shape 657"/>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58" name="Shape 65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59" name="Shape 659"/>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0" name="Shape 660"/>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1" name="Shape 661"/>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62" name="Shape 662"/>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63"/>
        <p:cNvGrpSpPr/>
        <p:nvPr/>
      </p:nvGrpSpPr>
      <p:grpSpPr>
        <a:xfrm>
          <a:off x="0" y="0"/>
          <a:ext cx="0" cy="0"/>
          <a:chOff x="0" y="0"/>
          <a:chExt cx="0" cy="0"/>
        </a:xfrm>
      </p:grpSpPr>
      <p:sp>
        <p:nvSpPr>
          <p:cNvPr id="664" name="Shape 664"/>
          <p:cNvSpPr/>
          <p:nvPr/>
        </p:nvSpPr>
        <p:spPr>
          <a:xfrm>
            <a:off x="0" y="0"/>
            <a:ext cx="9144000" cy="6858000"/>
          </a:xfrm>
          <a:prstGeom prst="rect">
            <a:avLst/>
          </a:prstGeom>
          <a:solidFill>
            <a:srgbClr val="A9B0AC"/>
          </a:solidFill>
          <a:ln>
            <a:noFill/>
          </a:ln>
          <a:effectLst>
            <a:outerShdw blurRad="39999"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5" name="Shape 66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6" name="Shape 666"/>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Shape 667"/>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Shape 66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Shape 669"/>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0" name="Shape 670"/>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671"/>
        <p:cNvGrpSpPr/>
        <p:nvPr/>
      </p:nvGrpSpPr>
      <p:grpSpPr>
        <a:xfrm>
          <a:off x="0" y="0"/>
          <a:ext cx="0" cy="0"/>
          <a:chOff x="0" y="0"/>
          <a:chExt cx="0" cy="0"/>
        </a:xfrm>
      </p:grpSpPr>
      <p:sp>
        <p:nvSpPr>
          <p:cNvPr id="672" name="Shape 67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3" name="Shape 67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74" name="Shape 67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77" name="Shape 67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8" name="Shape 67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79" name="Shape 67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Shape 681"/>
          <p:cNvSpPr/>
          <p:nvPr/>
        </p:nvSpPr>
        <p:spPr>
          <a:xfrm>
            <a:off x="0" y="0"/>
            <a:ext cx="9144000" cy="6858000"/>
          </a:xfrm>
          <a:prstGeom prst="rect">
            <a:avLst/>
          </a:prstGeom>
          <a:solidFill>
            <a:srgbClr val="464646"/>
          </a:solidFill>
          <a:ln>
            <a:noFill/>
          </a:ln>
          <a:effectLst>
            <a:outerShdw blurRad="39999"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Shape 682"/>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Shape 683"/>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Shape 68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Shape 68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Shape 686"/>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Shape 687"/>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Shape 68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Shape 690"/>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Shape 691"/>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Shape 692"/>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Shape 69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Shape 69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Shape 69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Shape 696">
            <a:hlinkClick r:id="rId2"/>
          </p:cNvPr>
          <p:cNvSpPr/>
          <p:nvPr/>
        </p:nvSpPr>
        <p:spPr>
          <a:xfrm>
            <a:off x="3542585" y="6519775"/>
            <a:ext cx="1906800" cy="175500"/>
          </a:xfrm>
          <a:prstGeom prst="rect">
            <a:avLst/>
          </a:prstGeom>
          <a:noFill/>
          <a:ln>
            <a:noFill/>
          </a:ln>
          <a:effectLst>
            <a:outerShdw blurRad="39999" dist="23000" dir="5400000" rotWithShape="0">
              <a:srgbClr val="000000">
                <a:alpha val="3373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Shape 698"/>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Shape 6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Shape 70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Shape 70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Shape 70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Shape 704"/>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Shape 705"/>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Shape 706"/>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Shape 707"/>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Shape 70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09"/>
        <p:cNvGrpSpPr/>
        <p:nvPr/>
      </p:nvGrpSpPr>
      <p:grpSpPr>
        <a:xfrm>
          <a:off x="0" y="0"/>
          <a:ext cx="0" cy="0"/>
          <a:chOff x="0" y="0"/>
          <a:chExt cx="0" cy="0"/>
        </a:xfrm>
      </p:grpSpPr>
      <p:sp>
        <p:nvSpPr>
          <p:cNvPr id="710" name="Shape 710"/>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1" name="Shape 711"/>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2" name="Shape 7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3" name="Shape 7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4" name="Shape 7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15"/>
        <p:cNvGrpSpPr/>
        <p:nvPr/>
      </p:nvGrpSpPr>
      <p:grpSpPr>
        <a:xfrm>
          <a:off x="0" y="0"/>
          <a:ext cx="0" cy="0"/>
          <a:chOff x="0" y="0"/>
          <a:chExt cx="0" cy="0"/>
        </a:xfrm>
      </p:grpSpPr>
      <p:sp>
        <p:nvSpPr>
          <p:cNvPr id="716" name="Shape 71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7" name="Shape 71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8" name="Shape 7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9" name="Shape 7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0" name="Shape 72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3.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theme" Target="../theme/theme4.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1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70" name="Shape 17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9" name="Shape 32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5" name="Shape 46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1" name="Shape 64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doi.org/10.1080/00220671.2018.1445609"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www1.nichd.nih.gov/publications/pubs/nrp/Documents/report.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www.standardsinstitutes.org/sites/default/files/why_a_structured_phonics_program_is_effective_draft_1.pdf" TargetMode="External"/><Relationship Id="rId4" Type="http://schemas.openxmlformats.org/officeDocument/2006/relationships/hyperlink" Target="https://ies.ed.gov/ncee/wwc/PracticeGuide/2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corestandards.org/ELA-Literacy/RL/1/1/" TargetMode="External"/><Relationship Id="rId5" Type="http://schemas.openxmlformats.org/officeDocument/2006/relationships/hyperlink" Target="http://www.corestandards.org/ELA-Literacy/RL/1/7/" TargetMode="External"/><Relationship Id="rId4" Type="http://schemas.openxmlformats.org/officeDocument/2006/relationships/hyperlink" Target="http://www.corestandards.org/ELA-Literacy/RL/1/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5.xml"/><Relationship Id="rId4" Type="http://schemas.openxmlformats.org/officeDocument/2006/relationships/hyperlink" Target="http://www.achievethecore.org/ca-signup"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89.xml"/><Relationship Id="rId4" Type="http://schemas.openxmlformats.org/officeDocument/2006/relationships/hyperlink" Target="http://www.achievethecore.org/educators-taking-actio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attendee.gotowebinar.com/register/8508311637580332547" TargetMode="External"/><Relationship Id="rId2" Type="http://schemas.openxmlformats.org/officeDocument/2006/relationships/notesSlide" Target="../notesSlides/notesSlide37.xml"/><Relationship Id="rId1" Type="http://schemas.openxmlformats.org/officeDocument/2006/relationships/slideLayout" Target="../slideLayouts/slideLayout65.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hyperlink" Target="http://www.achievethecore.org" TargetMode="External"/><Relationship Id="rId4" Type="http://schemas.openxmlformats.org/officeDocument/2006/relationships/hyperlink" Target="http://www.tfaforms.com/36218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p:nvPr/>
        </p:nvSpPr>
        <p:spPr>
          <a:xfrm>
            <a:off x="-2518771" y="5036553"/>
            <a:ext cx="18466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804" name="Shape 804"/>
          <p:cNvSpPr txBox="1">
            <a:spLocks noGrp="1"/>
          </p:cNvSpPr>
          <p:nvPr>
            <p:ph type="ctrTitle"/>
          </p:nvPr>
        </p:nvSpPr>
        <p:spPr>
          <a:xfrm>
            <a:off x="219317" y="2982072"/>
            <a:ext cx="8619880" cy="850387"/>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Font typeface="Arial"/>
              <a:buNone/>
            </a:pPr>
            <a:r>
              <a:rPr lang="en-US" sz="3000" b="1">
                <a:solidFill>
                  <a:srgbClr val="575757"/>
                </a:solidFill>
              </a:rPr>
              <a:t>The Problem of Teaching Literacy Backwards</a:t>
            </a:r>
            <a:endParaRPr/>
          </a:p>
          <a:p>
            <a:pPr marL="0" marR="0" lvl="0" indent="0" algn="l" rtl="0">
              <a:lnSpc>
                <a:spcPct val="100000"/>
              </a:lnSpc>
              <a:spcBef>
                <a:spcPts val="0"/>
              </a:spcBef>
              <a:spcAft>
                <a:spcPts val="0"/>
              </a:spcAft>
              <a:buClr>
                <a:srgbClr val="50514F"/>
              </a:buClr>
              <a:buFont typeface="Allerta"/>
              <a:buNone/>
            </a:pPr>
            <a:endParaRPr sz="2800" b="0" i="0" u="none" strike="noStrike" cap="none">
              <a:solidFill>
                <a:srgbClr val="50514F"/>
              </a:solidFill>
              <a:latin typeface="Allerta"/>
              <a:ea typeface="Allerta"/>
              <a:cs typeface="Allerta"/>
              <a:sym typeface="Allerta"/>
            </a:endParaRPr>
          </a:p>
        </p:txBody>
      </p:sp>
      <p:sp>
        <p:nvSpPr>
          <p:cNvPr id="805" name="Shape 805"/>
          <p:cNvSpPr txBox="1">
            <a:spLocks noGrp="1"/>
          </p:cNvSpPr>
          <p:nvPr>
            <p:ph type="subTitle" idx="1"/>
          </p:nvPr>
        </p:nvSpPr>
        <p:spPr>
          <a:xfrm>
            <a:off x="219318" y="3832457"/>
            <a:ext cx="8619878" cy="7924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Font typeface="Arial"/>
              <a:buNone/>
            </a:pPr>
            <a:r>
              <a:rPr lang="en-US">
                <a:solidFill>
                  <a:srgbClr val="575757"/>
                </a:solidFill>
              </a:rPr>
              <a:t>July 11, 2018</a:t>
            </a:r>
            <a:endParaRPr/>
          </a:p>
        </p:txBody>
      </p:sp>
      <p:sp>
        <p:nvSpPr>
          <p:cNvPr id="806" name="Shape 806"/>
          <p:cNvSpPr txBox="1"/>
          <p:nvPr/>
        </p:nvSpPr>
        <p:spPr>
          <a:xfrm>
            <a:off x="3623875" y="5732879"/>
            <a:ext cx="5343900" cy="589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Font typeface="Calibri"/>
              <a:buNone/>
            </a:pPr>
            <a:r>
              <a:rPr lang="en-US" sz="1800" b="0" i="0" u="none" strike="noStrike" cap="none">
                <a:solidFill>
                  <a:srgbClr val="575757"/>
                </a:solidFill>
                <a:latin typeface="Lucida Sans"/>
                <a:ea typeface="Lucida Sans"/>
                <a:cs typeface="Lucida Sans"/>
                <a:sym typeface="Lucida Sans"/>
              </a:rPr>
              <a:t>The webinar will begin shortly.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David Liben</a:t>
            </a:r>
            <a:endParaRPr/>
          </a:p>
          <a:p>
            <a:pPr marL="0" marR="0" lvl="0" indent="0" algn="l" rtl="0">
              <a:lnSpc>
                <a:spcPct val="100000"/>
              </a:lnSpc>
              <a:spcBef>
                <a:spcPts val="0"/>
              </a:spcBef>
              <a:spcAft>
                <a:spcPts val="0"/>
              </a:spcAft>
              <a:buClr>
                <a:schemeClr val="lt1"/>
              </a:buClr>
              <a:buSzPts val="2800"/>
              <a:buFont typeface="Allerta"/>
              <a:buNone/>
            </a:pPr>
            <a:r>
              <a:rPr lang="en-US" i="1"/>
              <a:t>Fellow</a:t>
            </a:r>
            <a:endParaRPr i="1"/>
          </a:p>
          <a:p>
            <a:pPr marL="0" marR="0" lvl="0" indent="0" algn="l" rtl="0">
              <a:lnSpc>
                <a:spcPct val="100000"/>
              </a:lnSpc>
              <a:spcBef>
                <a:spcPts val="0"/>
              </a:spcBef>
              <a:spcAft>
                <a:spcPts val="0"/>
              </a:spcAft>
              <a:buClr>
                <a:schemeClr val="lt1"/>
              </a:buClr>
              <a:buSzPts val="2800"/>
              <a:buFont typeface="Allerta"/>
              <a:buNone/>
            </a:pPr>
            <a:r>
              <a:rPr lang="en-US" i="1"/>
              <a:t>Student Achievement Partners</a:t>
            </a:r>
            <a:endParaRPr i="1"/>
          </a:p>
          <a:p>
            <a:pPr marL="0" marR="0" lvl="0" indent="0" algn="l" rtl="0">
              <a:lnSpc>
                <a:spcPct val="100000"/>
              </a:lnSpc>
              <a:spcBef>
                <a:spcPts val="0"/>
              </a:spcBef>
              <a:spcAft>
                <a:spcPts val="0"/>
              </a:spcAft>
              <a:buClr>
                <a:schemeClr val="lt1"/>
              </a:buClr>
              <a:buSzPts val="2800"/>
              <a:buFont typeface="Allerta"/>
              <a:buNone/>
            </a:pPr>
            <a:r>
              <a:rPr lang="en-US" sz="2600"/>
              <a:t>dliben@studentsachieve.net</a:t>
            </a:r>
            <a:endParaRPr sz="2600"/>
          </a:p>
        </p:txBody>
      </p:sp>
      <p:sp>
        <p:nvSpPr>
          <p:cNvPr id="875" name="Shape 875"/>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876" name="Shape 876"/>
          <p:cNvPicPr preferRelativeResize="0"/>
          <p:nvPr/>
        </p:nvPicPr>
        <p:blipFill>
          <a:blip r:embed="rId3">
            <a:alphaModFix/>
          </a:blip>
          <a:stretch>
            <a:fillRect/>
          </a:stretch>
        </p:blipFill>
        <p:spPr>
          <a:xfrm>
            <a:off x="6007100" y="1809900"/>
            <a:ext cx="2510076" cy="29739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285750" y="192862"/>
            <a:ext cx="85725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800"/>
              <a:t>Recent Research We’ll Discuss Tonight  </a:t>
            </a:r>
            <a:endParaRPr sz="2800"/>
          </a:p>
        </p:txBody>
      </p:sp>
      <p:pic>
        <p:nvPicPr>
          <p:cNvPr id="883" name="Shape 883"/>
          <p:cNvPicPr preferRelativeResize="0"/>
          <p:nvPr/>
        </p:nvPicPr>
        <p:blipFill>
          <a:blip r:embed="rId3">
            <a:alphaModFix/>
          </a:blip>
          <a:stretch>
            <a:fillRect/>
          </a:stretch>
        </p:blipFill>
        <p:spPr>
          <a:xfrm>
            <a:off x="5174950" y="1056064"/>
            <a:ext cx="2966975" cy="4450475"/>
          </a:xfrm>
          <a:prstGeom prst="rect">
            <a:avLst/>
          </a:prstGeom>
          <a:noFill/>
          <a:ln>
            <a:noFill/>
          </a:ln>
        </p:spPr>
      </p:pic>
      <p:pic>
        <p:nvPicPr>
          <p:cNvPr id="884" name="Shape 884"/>
          <p:cNvPicPr preferRelativeResize="0"/>
          <p:nvPr/>
        </p:nvPicPr>
        <p:blipFill>
          <a:blip r:embed="rId4">
            <a:alphaModFix/>
          </a:blip>
          <a:stretch>
            <a:fillRect/>
          </a:stretch>
        </p:blipFill>
        <p:spPr>
          <a:xfrm>
            <a:off x="1332425" y="1274975"/>
            <a:ext cx="2875010" cy="3790575"/>
          </a:xfrm>
          <a:prstGeom prst="rect">
            <a:avLst/>
          </a:prstGeom>
          <a:noFill/>
          <a:ln>
            <a:noFill/>
          </a:ln>
          <a:effectLst>
            <a:outerShdw blurRad="57150" dist="19050" dir="5400000" algn="bl" rotWithShape="0">
              <a:srgbClr val="000000">
                <a:alpha val="50000"/>
              </a:srgbClr>
            </a:outerShdw>
          </a:effectLst>
        </p:spPr>
      </p:pic>
      <p:sp>
        <p:nvSpPr>
          <p:cNvPr id="885" name="Shape 885"/>
          <p:cNvSpPr txBox="1">
            <a:spLocks noGrp="1"/>
          </p:cNvSpPr>
          <p:nvPr>
            <p:ph type="title"/>
          </p:nvPr>
        </p:nvSpPr>
        <p:spPr>
          <a:xfrm>
            <a:off x="730025" y="5065550"/>
            <a:ext cx="41190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600"/>
              </a:spcAft>
              <a:buNone/>
            </a:pPr>
            <a:r>
              <a:rPr lang="en-US" sz="1800" dirty="0">
                <a:solidFill>
                  <a:srgbClr val="333333"/>
                </a:solidFill>
                <a:highlight>
                  <a:srgbClr val="FFFFFF"/>
                </a:highlight>
              </a:rPr>
              <a:t>David Paige study (2018)</a:t>
            </a:r>
            <a:endParaRPr sz="1800" dirty="0">
              <a:solidFill>
                <a:srgbClr val="333333"/>
              </a:solidFill>
              <a:highlight>
                <a:srgbClr val="FFFFFF"/>
              </a:highlight>
            </a:endParaRPr>
          </a:p>
          <a:p>
            <a:pPr marL="0" lvl="0" indent="0" rtl="0">
              <a:spcBef>
                <a:spcPts val="0"/>
              </a:spcBef>
              <a:spcAft>
                <a:spcPts val="0"/>
              </a:spcAft>
              <a:buNone/>
            </a:pPr>
            <a:r>
              <a:rPr lang="en-US" sz="1000" dirty="0">
                <a:solidFill>
                  <a:srgbClr val="333333"/>
                </a:solidFill>
                <a:highlight>
                  <a:srgbClr val="FFFFFF"/>
                </a:highlight>
              </a:rPr>
              <a:t>David D. Paige, Grant S. Smith, Timothy Victor </a:t>
            </a:r>
            <a:r>
              <a:rPr lang="en-US" sz="1000" dirty="0" err="1">
                <a:solidFill>
                  <a:srgbClr val="333333"/>
                </a:solidFill>
                <a:highlight>
                  <a:srgbClr val="FFFFFF"/>
                </a:highlight>
              </a:rPr>
              <a:t>Rasinski</a:t>
            </a:r>
            <a:r>
              <a:rPr lang="en-US" sz="1000" dirty="0">
                <a:solidFill>
                  <a:srgbClr val="333333"/>
                </a:solidFill>
                <a:highlight>
                  <a:srgbClr val="FFFFFF"/>
                </a:highlight>
              </a:rPr>
              <a:t>, William H. </a:t>
            </a:r>
            <a:r>
              <a:rPr lang="en-US" sz="1000" dirty="0" err="1">
                <a:solidFill>
                  <a:srgbClr val="333333"/>
                </a:solidFill>
                <a:highlight>
                  <a:srgbClr val="FFFFFF"/>
                </a:highlight>
              </a:rPr>
              <a:t>Rupley</a:t>
            </a:r>
            <a:r>
              <a:rPr lang="en-US" sz="1000" dirty="0">
                <a:solidFill>
                  <a:srgbClr val="333333"/>
                </a:solidFill>
                <a:highlight>
                  <a:srgbClr val="FFFFFF"/>
                </a:highlight>
              </a:rPr>
              <a:t>, Theresa Magpuri-Lavell &amp; William D. Nichols(2018) A path analytic model linking foundational skills to Grade 3 state reading achievement, The Journal of Educational Research, DOI: </a:t>
            </a:r>
            <a:r>
              <a:rPr lang="en-US" sz="1000" u="sng" dirty="0">
                <a:solidFill>
                  <a:srgbClr val="333333"/>
                </a:solidFill>
                <a:highlight>
                  <a:srgbClr val="FFFFFF"/>
                </a:highlight>
                <a:hlinkClick r:id="rId5"/>
              </a:rPr>
              <a:t>10.1080/00220671.2018.1445609</a:t>
            </a:r>
            <a:r>
              <a:rPr lang="en-US" sz="1000" dirty="0"/>
              <a:t> </a:t>
            </a:r>
            <a:endParaRPr sz="1000" dirty="0"/>
          </a:p>
        </p:txBody>
      </p:sp>
      <p:sp>
        <p:nvSpPr>
          <p:cNvPr id="886" name="Shape 886"/>
          <p:cNvSpPr txBox="1">
            <a:spLocks noGrp="1"/>
          </p:cNvSpPr>
          <p:nvPr>
            <p:ph type="title"/>
          </p:nvPr>
        </p:nvSpPr>
        <p:spPr>
          <a:xfrm>
            <a:off x="7149050" y="4818275"/>
            <a:ext cx="1195500" cy="909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1800">
                <a:solidFill>
                  <a:srgbClr val="333333"/>
                </a:solidFill>
                <a:highlight>
                  <a:srgbClr val="FFFFFF"/>
                </a:highlight>
              </a:rPr>
              <a:t>(2017)</a:t>
            </a:r>
            <a:endParaRPr sz="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344150" y="508312"/>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Paige et. al (2018) </a:t>
            </a:r>
            <a:endParaRPr/>
          </a:p>
          <a:p>
            <a:pPr marL="0" lvl="0" indent="0" rtl="0">
              <a:spcBef>
                <a:spcPts val="0"/>
              </a:spcBef>
              <a:spcAft>
                <a:spcPts val="0"/>
              </a:spcAft>
              <a:buNone/>
            </a:pPr>
            <a:r>
              <a:rPr lang="en-US" i="1"/>
              <a:t>A path analytic model linking foundational skills to Grade 3 state reading achievement </a:t>
            </a:r>
            <a:endParaRPr i="1"/>
          </a:p>
        </p:txBody>
      </p:sp>
      <p:pic>
        <p:nvPicPr>
          <p:cNvPr id="893" name="Shape 893"/>
          <p:cNvPicPr preferRelativeResize="0"/>
          <p:nvPr/>
        </p:nvPicPr>
        <p:blipFill>
          <a:blip r:embed="rId3">
            <a:alphaModFix/>
          </a:blip>
          <a:stretch>
            <a:fillRect/>
          </a:stretch>
        </p:blipFill>
        <p:spPr>
          <a:xfrm>
            <a:off x="736575" y="1912050"/>
            <a:ext cx="2815076" cy="3711551"/>
          </a:xfrm>
          <a:prstGeom prst="rect">
            <a:avLst/>
          </a:prstGeom>
          <a:noFill/>
          <a:ln>
            <a:noFill/>
          </a:ln>
          <a:effectLst>
            <a:outerShdw blurRad="57150" dist="19050" dir="5400000" algn="bl" rotWithShape="0">
              <a:srgbClr val="000000">
                <a:alpha val="50000"/>
              </a:srgbClr>
            </a:outerShdw>
          </a:effectLst>
        </p:spPr>
      </p:pic>
      <p:sp>
        <p:nvSpPr>
          <p:cNvPr id="894" name="Shape 894"/>
          <p:cNvSpPr txBox="1">
            <a:spLocks noGrp="1"/>
          </p:cNvSpPr>
          <p:nvPr>
            <p:ph type="title"/>
          </p:nvPr>
        </p:nvSpPr>
        <p:spPr>
          <a:xfrm>
            <a:off x="3830450" y="2897425"/>
            <a:ext cx="5142300" cy="2026200"/>
          </a:xfrm>
          <a:prstGeom prst="rect">
            <a:avLst/>
          </a:prstGeom>
        </p:spPr>
        <p:txBody>
          <a:bodyPr spcFirstLastPara="1" wrap="square" lIns="91425" tIns="91425" rIns="91425" bIns="91425" anchor="ctr" anchorCtr="0">
            <a:noAutofit/>
          </a:bodyPr>
          <a:lstStyle/>
          <a:p>
            <a:pPr marL="457200" lvl="0" indent="-317500" rtl="0">
              <a:spcBef>
                <a:spcPts val="0"/>
              </a:spcBef>
              <a:spcAft>
                <a:spcPts val="0"/>
              </a:spcAft>
              <a:buSzPts val="1400"/>
              <a:buChar char="●"/>
            </a:pPr>
            <a:r>
              <a:rPr lang="en-US"/>
              <a:t>1,064 3rd graders</a:t>
            </a:r>
            <a:endParaRPr/>
          </a:p>
          <a:p>
            <a:pPr marL="457200" lvl="0" indent="-317500" rtl="0">
              <a:spcBef>
                <a:spcPts val="0"/>
              </a:spcBef>
              <a:spcAft>
                <a:spcPts val="0"/>
              </a:spcAft>
              <a:buSzPts val="1400"/>
              <a:buChar char="●"/>
            </a:pPr>
            <a:r>
              <a:rPr lang="en-US"/>
              <a:t>Lowest performing schools in large low performing district in the southeast </a:t>
            </a:r>
            <a:endParaRPr/>
          </a:p>
          <a:p>
            <a:pPr marL="457200" lvl="0" indent="-317500" rtl="0">
              <a:spcBef>
                <a:spcPts val="0"/>
              </a:spcBef>
              <a:spcAft>
                <a:spcPts val="0"/>
              </a:spcAft>
              <a:buSzPts val="1400"/>
              <a:buChar char="●"/>
            </a:pPr>
            <a:r>
              <a:rPr lang="en-US"/>
              <a:t>Basal curriculum with structured phonics (unknown fidelity) </a:t>
            </a:r>
            <a:endParaRPr/>
          </a:p>
          <a:p>
            <a:pPr marL="457200" lvl="0" indent="-317500">
              <a:spcBef>
                <a:spcPts val="0"/>
              </a:spcBef>
              <a:spcAft>
                <a:spcPts val="0"/>
              </a:spcAft>
              <a:buSzPts val="1400"/>
              <a:buChar char="●"/>
            </a:pPr>
            <a:r>
              <a:rPr lang="en-US"/>
              <a:t>90-180 hours teacher training</a:t>
            </a:r>
            <a:endParaRPr/>
          </a:p>
          <a:p>
            <a:pPr marL="0" lvl="0" indent="0"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Shape 900"/>
          <p:cNvSpPr txBox="1">
            <a:spLocks noGrp="1"/>
          </p:cNvSpPr>
          <p:nvPr>
            <p:ph type="title"/>
          </p:nvPr>
        </p:nvSpPr>
        <p:spPr>
          <a:xfrm>
            <a:off x="285750" y="279587"/>
            <a:ext cx="85725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2200"/>
              <a:t>Paige et. al (2018) </a:t>
            </a:r>
            <a:endParaRPr sz="2200"/>
          </a:p>
          <a:p>
            <a:pPr marL="0" lvl="0" indent="0" rtl="0">
              <a:spcBef>
                <a:spcPts val="0"/>
              </a:spcBef>
              <a:spcAft>
                <a:spcPts val="0"/>
              </a:spcAft>
              <a:buNone/>
            </a:pPr>
            <a:r>
              <a:rPr lang="en-US" sz="2200" i="1"/>
              <a:t>A path analytic model linking foundational skills to Grade 3 state reading achievement </a:t>
            </a:r>
            <a:endParaRPr sz="2200" i="1"/>
          </a:p>
        </p:txBody>
      </p:sp>
      <p:graphicFrame>
        <p:nvGraphicFramePr>
          <p:cNvPr id="901" name="Shape 901"/>
          <p:cNvGraphicFramePr/>
          <p:nvPr>
            <p:extLst>
              <p:ext uri="{D42A27DB-BD31-4B8C-83A1-F6EECF244321}">
                <p14:modId xmlns:p14="http://schemas.microsoft.com/office/powerpoint/2010/main" val="1819328097"/>
              </p:ext>
            </p:extLst>
          </p:nvPr>
        </p:nvGraphicFramePr>
        <p:xfrm>
          <a:off x="350688" y="1608450"/>
          <a:ext cx="8442600" cy="4765175"/>
        </p:xfrm>
        <a:graphic>
          <a:graphicData uri="http://schemas.openxmlformats.org/drawingml/2006/table">
            <a:tbl>
              <a:tblPr>
                <a:noFill/>
                <a:tableStyleId>{1325A10B-0F32-49FF-BC94-28EC71271BC5}</a:tableStyleId>
              </a:tblPr>
              <a:tblGrid>
                <a:gridCol w="3607575">
                  <a:extLst>
                    <a:ext uri="{9D8B030D-6E8A-4147-A177-3AD203B41FA5}">
                      <a16:colId xmlns:a16="http://schemas.microsoft.com/office/drawing/2014/main" val="20000"/>
                    </a:ext>
                  </a:extLst>
                </a:gridCol>
                <a:gridCol w="4835025">
                  <a:extLst>
                    <a:ext uri="{9D8B030D-6E8A-4147-A177-3AD203B41FA5}">
                      <a16:colId xmlns:a16="http://schemas.microsoft.com/office/drawing/2014/main" val="20001"/>
                    </a:ext>
                  </a:extLst>
                </a:gridCol>
              </a:tblGrid>
              <a:tr h="517425">
                <a:tc gridSpan="2">
                  <a:txBody>
                    <a:bodyPr/>
                    <a:lstStyle/>
                    <a:p>
                      <a:pPr marL="0" lvl="0" indent="0" algn="ctr">
                        <a:spcBef>
                          <a:spcPts val="0"/>
                        </a:spcBef>
                        <a:spcAft>
                          <a:spcPts val="0"/>
                        </a:spcAft>
                        <a:buClr>
                          <a:schemeClr val="dk1"/>
                        </a:buClr>
                        <a:buSzPts val="1100"/>
                        <a:buFont typeface="Arial"/>
                        <a:buNone/>
                      </a:pPr>
                      <a:r>
                        <a:rPr lang="en-US" sz="2400" dirty="0">
                          <a:solidFill>
                            <a:srgbClr val="FFFFFF"/>
                          </a:solidFill>
                          <a:latin typeface="Lucida Sans"/>
                          <a:ea typeface="Lucida Sans"/>
                          <a:cs typeface="Lucida Sans"/>
                          <a:sym typeface="Lucida Sans"/>
                        </a:rPr>
                        <a:t>Assessed Foundational Skills </a:t>
                      </a:r>
                      <a:endParaRPr dirty="0">
                        <a:solidFill>
                          <a:srgbClr val="FFFFFF"/>
                        </a:solidFill>
                        <a:latin typeface="Lucida Sans"/>
                        <a:ea typeface="Lucida Sans"/>
                        <a:cs typeface="Lucida Sans"/>
                        <a:sym typeface="Lucida Sans"/>
                      </a:endParaRPr>
                    </a:p>
                  </a:txBody>
                  <a:tcPr marL="91425" marR="91425" marT="91425" marB="91425">
                    <a:solidFill>
                      <a:srgbClr val="229560"/>
                    </a:solidFill>
                  </a:tcPr>
                </a:tc>
                <a:tc hMerge="1">
                  <a:txBody>
                    <a:bodyPr/>
                    <a:lstStyle/>
                    <a:p>
                      <a:endParaRPr lang="en-US"/>
                    </a:p>
                  </a:txBody>
                  <a:tcPr/>
                </a:tc>
                <a:extLst>
                  <a:ext uri="{0D108BD9-81ED-4DB2-BD59-A6C34878D82A}">
                    <a16:rowId xmlns:a16="http://schemas.microsoft.com/office/drawing/2014/main" val="10000"/>
                  </a:ext>
                </a:extLst>
              </a:tr>
              <a:tr h="701825">
                <a:tc>
                  <a:txBody>
                    <a:bodyPr/>
                    <a:lstStyle/>
                    <a:p>
                      <a:pPr marL="0" lvl="0" indent="0" rtl="0">
                        <a:lnSpc>
                          <a:spcPct val="100000"/>
                        </a:lnSpc>
                        <a:spcBef>
                          <a:spcPts val="0"/>
                        </a:spcBef>
                        <a:spcAft>
                          <a:spcPts val="0"/>
                        </a:spcAft>
                        <a:buNone/>
                      </a:pPr>
                      <a:r>
                        <a:rPr lang="en-US" sz="1800">
                          <a:solidFill>
                            <a:schemeClr val="dk1"/>
                          </a:solidFill>
                          <a:latin typeface="Lucida Sans"/>
                          <a:ea typeface="Lucida Sans"/>
                          <a:cs typeface="Lucida Sans"/>
                          <a:sym typeface="Lucida Sans"/>
                        </a:rPr>
                        <a:t>Phonetically regular nonsense word (pseudoword) decoding </a:t>
                      </a:r>
                      <a:endParaRPr sz="1800">
                        <a:latin typeface="Lucida Sans"/>
                        <a:ea typeface="Lucida Sans"/>
                        <a:cs typeface="Lucida Sans"/>
                        <a:sym typeface="Lucida Sans"/>
                      </a:endParaRPr>
                    </a:p>
                  </a:txBody>
                  <a:tcPr marL="91425" marR="91425" marT="91425" marB="91425"/>
                </a:tc>
                <a:tc>
                  <a:txBody>
                    <a:bodyPr/>
                    <a:lstStyle/>
                    <a:p>
                      <a:pPr marL="0" lvl="0" indent="0">
                        <a:spcBef>
                          <a:spcPts val="0"/>
                        </a:spcBef>
                        <a:spcAft>
                          <a:spcPts val="0"/>
                        </a:spcAft>
                        <a:buNone/>
                      </a:pPr>
                      <a:r>
                        <a:rPr lang="en-US" sz="1800" dirty="0">
                          <a:latin typeface="Lucida Sans"/>
                          <a:ea typeface="Lucida Sans"/>
                          <a:cs typeface="Lucida Sans"/>
                          <a:sym typeface="Lucida Sans"/>
                        </a:rPr>
                        <a:t>e.g., </a:t>
                      </a:r>
                      <a:r>
                        <a:rPr lang="en-US" sz="1800" i="1" dirty="0">
                          <a:latin typeface="Lucida Sans"/>
                          <a:ea typeface="Lucida Sans"/>
                          <a:cs typeface="Lucida Sans"/>
                          <a:sym typeface="Lucida Sans"/>
                        </a:rPr>
                        <a:t>bap, </a:t>
                      </a:r>
                      <a:r>
                        <a:rPr lang="en-US" sz="1800" i="1" dirty="0" err="1">
                          <a:latin typeface="Lucida Sans"/>
                          <a:ea typeface="Lucida Sans"/>
                          <a:cs typeface="Lucida Sans"/>
                          <a:sym typeface="Lucida Sans"/>
                        </a:rPr>
                        <a:t>reep</a:t>
                      </a:r>
                      <a:r>
                        <a:rPr lang="en-US" sz="1800" i="1" dirty="0">
                          <a:latin typeface="Lucida Sans"/>
                          <a:ea typeface="Lucida Sans"/>
                          <a:cs typeface="Lucida Sans"/>
                          <a:sym typeface="Lucida Sans"/>
                        </a:rPr>
                        <a:t>, </a:t>
                      </a:r>
                      <a:r>
                        <a:rPr lang="en-US" sz="1800" i="1" dirty="0" err="1">
                          <a:latin typeface="Lucida Sans"/>
                          <a:ea typeface="Lucida Sans"/>
                          <a:cs typeface="Lucida Sans"/>
                          <a:sym typeface="Lucida Sans"/>
                        </a:rPr>
                        <a:t>slipe</a:t>
                      </a:r>
                      <a:r>
                        <a:rPr lang="en-US" sz="1800" i="1" dirty="0">
                          <a:latin typeface="Lucida Sans"/>
                          <a:ea typeface="Lucida Sans"/>
                          <a:cs typeface="Lucida Sans"/>
                          <a:sym typeface="Lucida Sans"/>
                        </a:rPr>
                        <a:t>, </a:t>
                      </a:r>
                      <a:r>
                        <a:rPr lang="en-US" sz="1800" i="1" dirty="0" err="1">
                          <a:latin typeface="Lucida Sans"/>
                          <a:ea typeface="Lucida Sans"/>
                          <a:cs typeface="Lucida Sans"/>
                          <a:sym typeface="Lucida Sans"/>
                        </a:rPr>
                        <a:t>traiping</a:t>
                      </a:r>
                      <a:endParaRPr sz="1800" i="1" dirty="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r h="532400">
                <a:tc>
                  <a:txBody>
                    <a:bodyPr/>
                    <a:lstStyle/>
                    <a:p>
                      <a:pPr marL="0" lvl="0" indent="0" rtl="0">
                        <a:lnSpc>
                          <a:spcPct val="200000"/>
                        </a:lnSpc>
                        <a:spcBef>
                          <a:spcPts val="0"/>
                        </a:spcBef>
                        <a:spcAft>
                          <a:spcPts val="0"/>
                        </a:spcAft>
                        <a:buNone/>
                      </a:pPr>
                      <a:r>
                        <a:rPr lang="en-US" sz="1800">
                          <a:solidFill>
                            <a:schemeClr val="dk1"/>
                          </a:solidFill>
                          <a:latin typeface="Lucida Sans"/>
                          <a:ea typeface="Lucida Sans"/>
                          <a:cs typeface="Lucida Sans"/>
                          <a:sym typeface="Lucida Sans"/>
                        </a:rPr>
                        <a:t>“Sight word” decoding</a:t>
                      </a:r>
                      <a:endParaRPr sz="1800">
                        <a:latin typeface="Lucida Sans"/>
                        <a:ea typeface="Lucida Sans"/>
                        <a:cs typeface="Lucida Sans"/>
                        <a:sym typeface="Lucida Sans"/>
                      </a:endParaRPr>
                    </a:p>
                  </a:txBody>
                  <a:tcPr marL="91425" marR="91425" marT="91425" marB="91425"/>
                </a:tc>
                <a:tc>
                  <a:txBody>
                    <a:bodyPr/>
                    <a:lstStyle/>
                    <a:p>
                      <a:pPr marL="0" lvl="0" indent="0">
                        <a:spcBef>
                          <a:spcPts val="0"/>
                        </a:spcBef>
                        <a:spcAft>
                          <a:spcPts val="0"/>
                        </a:spcAft>
                        <a:buNone/>
                      </a:pPr>
                      <a:r>
                        <a:rPr lang="en-US" sz="1800">
                          <a:latin typeface="Lucida Sans"/>
                          <a:ea typeface="Lucida Sans"/>
                          <a:cs typeface="Lucida Sans"/>
                          <a:sym typeface="Lucida Sans"/>
                        </a:rPr>
                        <a:t>e.g., send, campground, cranberry </a:t>
                      </a:r>
                      <a:endParaRPr sz="1800" i="1">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2"/>
                  </a:ext>
                </a:extLst>
              </a:tr>
              <a:tr h="1747775">
                <a:tc>
                  <a:txBody>
                    <a:bodyPr/>
                    <a:lstStyle/>
                    <a:p>
                      <a:pPr marL="0" lvl="0" indent="0" rtl="0">
                        <a:lnSpc>
                          <a:spcPct val="200000"/>
                        </a:lnSpc>
                        <a:spcBef>
                          <a:spcPts val="0"/>
                        </a:spcBef>
                        <a:spcAft>
                          <a:spcPts val="0"/>
                        </a:spcAft>
                        <a:buNone/>
                      </a:pPr>
                      <a:r>
                        <a:rPr lang="en-US" sz="1800">
                          <a:solidFill>
                            <a:schemeClr val="dk1"/>
                          </a:solidFill>
                          <a:latin typeface="Lucida Sans"/>
                          <a:ea typeface="Lucida Sans"/>
                          <a:cs typeface="Lucida Sans"/>
                          <a:sym typeface="Lucida Sans"/>
                        </a:rPr>
                        <a:t>Spelling knowledge</a:t>
                      </a:r>
                      <a:endParaRPr sz="1800">
                        <a:solidFill>
                          <a:schemeClr val="dk1"/>
                        </a:solidFill>
                        <a:latin typeface="Lucida Sans"/>
                        <a:ea typeface="Lucida Sans"/>
                        <a:cs typeface="Lucida Sans"/>
                        <a:sym typeface="Lucida Sans"/>
                      </a:endParaRPr>
                    </a:p>
                  </a:txBody>
                  <a:tcPr marL="91425" marR="91425" marT="91425" marB="91425"/>
                </a:tc>
                <a:tc>
                  <a:txBody>
                    <a:bodyPr/>
                    <a:lstStyle/>
                    <a:p>
                      <a:pPr marL="0" lvl="0" indent="0">
                        <a:spcBef>
                          <a:spcPts val="0"/>
                        </a:spcBef>
                        <a:spcAft>
                          <a:spcPts val="0"/>
                        </a:spcAft>
                        <a:buNone/>
                      </a:pPr>
                      <a:r>
                        <a:rPr lang="en-US" sz="1800">
                          <a:latin typeface="Lucida Sans"/>
                          <a:ea typeface="Lucida Sans"/>
                          <a:cs typeface="Lucida Sans"/>
                          <a:sym typeface="Lucida Sans"/>
                        </a:rPr>
                        <a:t>Developmental Screening Inventory: </a:t>
                      </a:r>
                      <a:endParaRPr sz="1800">
                        <a:latin typeface="Lucida Sans"/>
                        <a:ea typeface="Lucida Sans"/>
                        <a:cs typeface="Lucida Sans"/>
                        <a:sym typeface="Lucida Sans"/>
                      </a:endParaRPr>
                    </a:p>
                    <a:p>
                      <a:pPr marL="0" lvl="0" indent="0">
                        <a:spcBef>
                          <a:spcPts val="0"/>
                        </a:spcBef>
                        <a:spcAft>
                          <a:spcPts val="0"/>
                        </a:spcAft>
                        <a:buNone/>
                      </a:pPr>
                      <a:r>
                        <a:rPr lang="en-US" sz="1800">
                          <a:latin typeface="Lucida Sans"/>
                          <a:ea typeface="Lucida Sans"/>
                          <a:cs typeface="Lucida Sans"/>
                          <a:sym typeface="Lucida Sans"/>
                        </a:rPr>
                        <a:t>20 word spelling inventory, 4 stages</a:t>
                      </a:r>
                      <a:endParaRPr sz="1800">
                        <a:latin typeface="Lucida Sans"/>
                        <a:ea typeface="Lucida Sans"/>
                        <a:cs typeface="Lucida Sans"/>
                        <a:sym typeface="Lucida Sans"/>
                      </a:endParaRPr>
                    </a:p>
                    <a:p>
                      <a:pPr marL="0" lvl="0" indent="0">
                        <a:spcBef>
                          <a:spcPts val="0"/>
                        </a:spcBef>
                        <a:spcAft>
                          <a:spcPts val="0"/>
                        </a:spcAft>
                        <a:buNone/>
                      </a:pPr>
                      <a:r>
                        <a:rPr lang="en-US" sz="1600">
                          <a:latin typeface="Lucida Sans"/>
                          <a:ea typeface="Lucida Sans"/>
                          <a:cs typeface="Lucida Sans"/>
                          <a:sym typeface="Lucida Sans"/>
                        </a:rPr>
                        <a:t>Stage 1: jet, bump, mud</a:t>
                      </a:r>
                      <a:endParaRPr sz="1600">
                        <a:latin typeface="Lucida Sans"/>
                        <a:ea typeface="Lucida Sans"/>
                        <a:cs typeface="Lucida Sans"/>
                        <a:sym typeface="Lucida Sans"/>
                      </a:endParaRPr>
                    </a:p>
                    <a:p>
                      <a:pPr marL="0" lvl="0" indent="0">
                        <a:spcBef>
                          <a:spcPts val="0"/>
                        </a:spcBef>
                        <a:spcAft>
                          <a:spcPts val="0"/>
                        </a:spcAft>
                        <a:buNone/>
                      </a:pPr>
                      <a:r>
                        <a:rPr lang="en-US" sz="1600">
                          <a:latin typeface="Lucida Sans"/>
                          <a:ea typeface="Lucida Sans"/>
                          <a:cs typeface="Lucida Sans"/>
                          <a:sym typeface="Lucida Sans"/>
                        </a:rPr>
                        <a:t>Stage 2: make, car, cheer, boat</a:t>
                      </a:r>
                      <a:endParaRPr sz="1600">
                        <a:latin typeface="Lucida Sans"/>
                        <a:ea typeface="Lucida Sans"/>
                        <a:cs typeface="Lucida Sans"/>
                        <a:sym typeface="Lucida Sans"/>
                      </a:endParaRPr>
                    </a:p>
                    <a:p>
                      <a:pPr marL="0" lvl="0" indent="0">
                        <a:spcBef>
                          <a:spcPts val="0"/>
                        </a:spcBef>
                        <a:spcAft>
                          <a:spcPts val="0"/>
                        </a:spcAft>
                        <a:buNone/>
                      </a:pPr>
                      <a:r>
                        <a:rPr lang="en-US" sz="1600">
                          <a:latin typeface="Lucida Sans"/>
                          <a:ea typeface="Lucida Sans"/>
                          <a:cs typeface="Lucida Sans"/>
                          <a:sym typeface="Lucida Sans"/>
                        </a:rPr>
                        <a:t>Stage 3: jogged, smiling, lesson, advice</a:t>
                      </a:r>
                      <a:endParaRPr sz="1600">
                        <a:latin typeface="Lucida Sans"/>
                        <a:ea typeface="Lucida Sans"/>
                        <a:cs typeface="Lucida Sans"/>
                        <a:sym typeface="Lucida Sans"/>
                      </a:endParaRPr>
                    </a:p>
                    <a:p>
                      <a:pPr marL="0" lvl="0" indent="0" rtl="0">
                        <a:spcBef>
                          <a:spcPts val="0"/>
                        </a:spcBef>
                        <a:spcAft>
                          <a:spcPts val="0"/>
                        </a:spcAft>
                        <a:buNone/>
                      </a:pPr>
                      <a:r>
                        <a:rPr lang="en-US" sz="1600">
                          <a:latin typeface="Lucida Sans"/>
                          <a:ea typeface="Lucida Sans"/>
                          <a:cs typeface="Lucida Sans"/>
                          <a:sym typeface="Lucida Sans"/>
                        </a:rPr>
                        <a:t>Stage 4: wrist, diffuse, voyage</a:t>
                      </a:r>
                      <a:endParaRPr sz="160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3"/>
                  </a:ext>
                </a:extLst>
              </a:tr>
              <a:tr h="873125">
                <a:tc>
                  <a:txBody>
                    <a:bodyPr/>
                    <a:lstStyle/>
                    <a:p>
                      <a:pPr marL="0" lvl="0" indent="0" rtl="0">
                        <a:lnSpc>
                          <a:spcPct val="200000"/>
                        </a:lnSpc>
                        <a:spcBef>
                          <a:spcPts val="0"/>
                        </a:spcBef>
                        <a:spcAft>
                          <a:spcPts val="0"/>
                        </a:spcAft>
                        <a:buNone/>
                      </a:pPr>
                      <a:r>
                        <a:rPr lang="en-US" sz="1800">
                          <a:solidFill>
                            <a:schemeClr val="dk1"/>
                          </a:solidFill>
                          <a:latin typeface="Lucida Sans"/>
                          <a:ea typeface="Lucida Sans"/>
                          <a:cs typeface="Lucida Sans"/>
                          <a:sym typeface="Lucida Sans"/>
                        </a:rPr>
                        <a:t>Fluency </a:t>
                      </a:r>
                      <a:endParaRPr sz="1800">
                        <a:solidFill>
                          <a:schemeClr val="dk1"/>
                        </a:solidFill>
                        <a:latin typeface="Lucida Sans"/>
                        <a:ea typeface="Lucida Sans"/>
                        <a:cs typeface="Lucida Sans"/>
                        <a:sym typeface="Lucida Sans"/>
                      </a:endParaRPr>
                    </a:p>
                  </a:txBody>
                  <a:tcPr marL="91425" marR="91425" marT="91425" marB="91425"/>
                </a:tc>
                <a:tc>
                  <a:txBody>
                    <a:bodyPr/>
                    <a:lstStyle/>
                    <a:p>
                      <a:pPr marL="0" lvl="0" indent="0">
                        <a:spcBef>
                          <a:spcPts val="0"/>
                        </a:spcBef>
                        <a:spcAft>
                          <a:spcPts val="0"/>
                        </a:spcAft>
                        <a:buNone/>
                      </a:pPr>
                      <a:r>
                        <a:rPr lang="en-US" sz="1800">
                          <a:latin typeface="Lucida Sans"/>
                          <a:ea typeface="Lucida Sans"/>
                          <a:cs typeface="Lucida Sans"/>
                          <a:sym typeface="Lucida Sans"/>
                        </a:rPr>
                        <a:t>Curriculum-based narrative passage (700 - 800L).  </a:t>
                      </a:r>
                      <a:endParaRPr sz="1800">
                        <a:latin typeface="Lucida Sans"/>
                        <a:ea typeface="Lucida Sans"/>
                        <a:cs typeface="Lucida Sans"/>
                        <a:sym typeface="Lucida Sans"/>
                      </a:endParaRPr>
                    </a:p>
                    <a:p>
                      <a:pPr marL="0" lvl="0" indent="0" rtl="0">
                        <a:spcBef>
                          <a:spcPts val="0"/>
                        </a:spcBef>
                        <a:spcAft>
                          <a:spcPts val="0"/>
                        </a:spcAft>
                        <a:buNone/>
                      </a:pPr>
                      <a:r>
                        <a:rPr lang="en-US" sz="1800">
                          <a:latin typeface="Lucida Sans"/>
                          <a:ea typeface="Lucida Sans"/>
                          <a:cs typeface="Lucida Sans"/>
                          <a:sym typeface="Lucida Sans"/>
                        </a:rPr>
                        <a:t>Scored for Words Correct Per Minute.</a:t>
                      </a:r>
                      <a:endParaRPr sz="1800">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Shape 930"/>
          <p:cNvSpPr txBox="1">
            <a:spLocks noGrp="1"/>
          </p:cNvSpPr>
          <p:nvPr>
            <p:ph type="title"/>
          </p:nvPr>
        </p:nvSpPr>
        <p:spPr>
          <a:xfrm>
            <a:off x="285750" y="399412"/>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Impact of Foundational Skills Results on State Assessment of ELA Achievement </a:t>
            </a:r>
            <a:endParaRPr/>
          </a:p>
        </p:txBody>
      </p:sp>
      <p:sp>
        <p:nvSpPr>
          <p:cNvPr id="931" name="Shape 931"/>
          <p:cNvSpPr txBox="1"/>
          <p:nvPr/>
        </p:nvSpPr>
        <p:spPr>
          <a:xfrm>
            <a:off x="912825" y="4743375"/>
            <a:ext cx="7739100" cy="151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200">
                <a:solidFill>
                  <a:srgbClr val="229560"/>
                </a:solidFill>
                <a:latin typeface="Lucida Sans"/>
                <a:ea typeface="Lucida Sans"/>
                <a:cs typeface="Lucida Sans"/>
                <a:sym typeface="Lucida Sans"/>
              </a:rPr>
              <a:t>Students who were solid on foundational skills (spelling knowledge, pseudo word and sight word reading, fluency) had a </a:t>
            </a:r>
            <a:r>
              <a:rPr lang="en-US" sz="2200" b="1">
                <a:solidFill>
                  <a:srgbClr val="229560"/>
                </a:solidFill>
                <a:latin typeface="Lucida Sans"/>
                <a:ea typeface="Lucida Sans"/>
                <a:cs typeface="Lucida Sans"/>
                <a:sym typeface="Lucida Sans"/>
              </a:rPr>
              <a:t> </a:t>
            </a:r>
            <a:r>
              <a:rPr lang="en-US" sz="2200" b="1">
                <a:solidFill>
                  <a:srgbClr val="229560"/>
                </a:solidFill>
                <a:latin typeface="Calibri"/>
                <a:ea typeface="Calibri"/>
                <a:cs typeface="Calibri"/>
                <a:sym typeface="Calibri"/>
              </a:rPr>
              <a:t>___</a:t>
            </a:r>
            <a:r>
              <a:rPr lang="en-US" sz="2200" b="1">
                <a:solidFill>
                  <a:srgbClr val="229560"/>
                </a:solidFill>
                <a:latin typeface="Lucida Sans"/>
                <a:ea typeface="Lucida Sans"/>
                <a:cs typeface="Lucida Sans"/>
                <a:sym typeface="Lucida Sans"/>
              </a:rPr>
              <a:t>% chance </a:t>
            </a:r>
            <a:r>
              <a:rPr lang="en-US" sz="2200">
                <a:solidFill>
                  <a:srgbClr val="229560"/>
                </a:solidFill>
                <a:latin typeface="Lucida Sans"/>
                <a:ea typeface="Lucida Sans"/>
                <a:cs typeface="Lucida Sans"/>
                <a:sym typeface="Lucida Sans"/>
              </a:rPr>
              <a:t>of passing the state assessment. </a:t>
            </a:r>
            <a:endParaRPr sz="2200">
              <a:solidFill>
                <a:srgbClr val="229560"/>
              </a:solidFill>
              <a:latin typeface="Lucida Sans"/>
              <a:ea typeface="Lucida Sans"/>
              <a:cs typeface="Lucida Sans"/>
              <a:sym typeface="Lucida Sans"/>
            </a:endParaRPr>
          </a:p>
        </p:txBody>
      </p:sp>
      <p:pic>
        <p:nvPicPr>
          <p:cNvPr id="932" name="Shape 932"/>
          <p:cNvPicPr preferRelativeResize="0"/>
          <p:nvPr/>
        </p:nvPicPr>
        <p:blipFill>
          <a:blip r:embed="rId3">
            <a:alphaModFix/>
          </a:blip>
          <a:stretch>
            <a:fillRect/>
          </a:stretch>
        </p:blipFill>
        <p:spPr>
          <a:xfrm>
            <a:off x="426375" y="2036900"/>
            <a:ext cx="3128122" cy="2346113"/>
          </a:xfrm>
          <a:prstGeom prst="rect">
            <a:avLst/>
          </a:prstGeom>
          <a:noFill/>
          <a:ln>
            <a:noFill/>
          </a:ln>
        </p:spPr>
      </p:pic>
      <p:pic>
        <p:nvPicPr>
          <p:cNvPr id="933" name="Shape 933"/>
          <p:cNvPicPr preferRelativeResize="0"/>
          <p:nvPr/>
        </p:nvPicPr>
        <p:blipFill>
          <a:blip r:embed="rId4">
            <a:alphaModFix/>
          </a:blip>
          <a:stretch>
            <a:fillRect/>
          </a:stretch>
        </p:blipFill>
        <p:spPr>
          <a:xfrm>
            <a:off x="3440687" y="2762313"/>
            <a:ext cx="2356680" cy="1143000"/>
          </a:xfrm>
          <a:prstGeom prst="rect">
            <a:avLst/>
          </a:prstGeom>
          <a:noFill/>
          <a:ln>
            <a:noFill/>
          </a:ln>
        </p:spPr>
      </p:pic>
      <p:pic>
        <p:nvPicPr>
          <p:cNvPr id="934" name="Shape 934"/>
          <p:cNvPicPr preferRelativeResize="0"/>
          <p:nvPr/>
        </p:nvPicPr>
        <p:blipFill>
          <a:blip r:embed="rId5">
            <a:alphaModFix/>
          </a:blip>
          <a:stretch>
            <a:fillRect/>
          </a:stretch>
        </p:blipFill>
        <p:spPr>
          <a:xfrm>
            <a:off x="5797367" y="1826525"/>
            <a:ext cx="2920257" cy="2766870"/>
          </a:xfrm>
          <a:prstGeom prst="rect">
            <a:avLst/>
          </a:prstGeom>
          <a:noFill/>
          <a:ln>
            <a:noFill/>
          </a:ln>
        </p:spPr>
      </p:pic>
      <p:sp>
        <p:nvSpPr>
          <p:cNvPr id="935" name="Shape 935"/>
          <p:cNvSpPr txBox="1"/>
          <p:nvPr/>
        </p:nvSpPr>
        <p:spPr>
          <a:xfrm>
            <a:off x="4445762" y="5413797"/>
            <a:ext cx="603712" cy="44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dirty="0">
                <a:solidFill>
                  <a:srgbClr val="1155CC"/>
                </a:solidFill>
                <a:latin typeface="Lucida Sans"/>
                <a:ea typeface="Lucida Sans"/>
                <a:cs typeface="Lucida Sans"/>
                <a:sym typeface="Lucida Sans"/>
              </a:rPr>
              <a:t>70</a:t>
            </a:r>
            <a:endParaRPr sz="2400" b="1" dirty="0">
              <a:solidFill>
                <a:srgbClr val="1155CC"/>
              </a:solidFill>
              <a:latin typeface="Lucida Sans"/>
              <a:ea typeface="Lucida Sans"/>
              <a:cs typeface="Lucida Sans"/>
              <a:sym typeface="Lucid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5"/>
                                        </p:tgtEl>
                                        <p:attrNameLst>
                                          <p:attrName>style.visibility</p:attrName>
                                        </p:attrNameLst>
                                      </p:cBhvr>
                                      <p:to>
                                        <p:strVal val="visible"/>
                                      </p:to>
                                    </p:set>
                                    <p:anim calcmode="lin" valueType="num">
                                      <p:cBhvr additive="base">
                                        <p:cTn id="7" dur="2600"/>
                                        <p:tgtEl>
                                          <p:spTgt spid="9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a:spLocks noGrp="1"/>
          </p:cNvSpPr>
          <p:nvPr>
            <p:ph type="title"/>
          </p:nvPr>
        </p:nvSpPr>
        <p:spPr>
          <a:xfrm>
            <a:off x="352675" y="284162"/>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Structured Phonics Works </a:t>
            </a:r>
            <a:endParaRPr/>
          </a:p>
        </p:txBody>
      </p:sp>
      <p:sp>
        <p:nvSpPr>
          <p:cNvPr id="942" name="Shape 942"/>
          <p:cNvSpPr txBox="1">
            <a:spLocks noGrp="1"/>
          </p:cNvSpPr>
          <p:nvPr>
            <p:ph type="body" idx="1"/>
          </p:nvPr>
        </p:nvSpPr>
        <p:spPr>
          <a:xfrm>
            <a:off x="454100" y="1427150"/>
            <a:ext cx="4869000" cy="4526100"/>
          </a:xfrm>
          <a:prstGeom prst="rect">
            <a:avLst/>
          </a:prstGeom>
        </p:spPr>
        <p:txBody>
          <a:bodyPr spcFirstLastPara="1" wrap="square" lIns="91425" tIns="91425" rIns="91425" bIns="91425" anchor="t" anchorCtr="0">
            <a:noAutofit/>
          </a:bodyPr>
          <a:lstStyle/>
          <a:p>
            <a:pPr marL="457200" lvl="0" indent="-368300" rtl="0">
              <a:spcBef>
                <a:spcPts val="440"/>
              </a:spcBef>
              <a:spcAft>
                <a:spcPts val="0"/>
              </a:spcAft>
              <a:buSzPts val="2200"/>
              <a:buChar char="•"/>
            </a:pPr>
            <a:r>
              <a:rPr lang="en-US" u="sng">
                <a:solidFill>
                  <a:schemeClr val="hlink"/>
                </a:solidFill>
                <a:hlinkClick r:id="rId3"/>
              </a:rPr>
              <a:t>National Reading Panel</a:t>
            </a:r>
            <a:r>
              <a:rPr lang="en-US"/>
              <a:t>: Meta-analysis concluding positive effects of systematic teaching of PA and phonics </a:t>
            </a:r>
            <a:endParaRPr/>
          </a:p>
          <a:p>
            <a:pPr marL="0" lvl="0" indent="0" rtl="0">
              <a:spcBef>
                <a:spcPts val="440"/>
              </a:spcBef>
              <a:spcAft>
                <a:spcPts val="0"/>
              </a:spcAft>
              <a:buNone/>
            </a:pPr>
            <a:endParaRPr sz="1000"/>
          </a:p>
          <a:p>
            <a:pPr marL="457200" lvl="0" indent="-368300" rtl="0">
              <a:spcBef>
                <a:spcPts val="440"/>
              </a:spcBef>
              <a:spcAft>
                <a:spcPts val="0"/>
              </a:spcAft>
              <a:buSzPts val="2200"/>
              <a:buChar char="•"/>
            </a:pPr>
            <a:r>
              <a:rPr lang="en-US" u="sng">
                <a:solidFill>
                  <a:schemeClr val="hlink"/>
                </a:solidFill>
                <a:hlinkClick r:id="rId4"/>
              </a:rPr>
              <a:t>Institute of Education Sciences</a:t>
            </a:r>
            <a:r>
              <a:rPr lang="en-US"/>
              <a:t>: ES no further need to review what the evidence shows about the effectiveness of structured phonics programs</a:t>
            </a:r>
            <a:endParaRPr/>
          </a:p>
          <a:p>
            <a:pPr marL="0" lvl="0" indent="0" rtl="0">
              <a:spcBef>
                <a:spcPts val="440"/>
              </a:spcBef>
              <a:spcAft>
                <a:spcPts val="0"/>
              </a:spcAft>
              <a:buNone/>
            </a:pPr>
            <a:endParaRPr sz="1000"/>
          </a:p>
          <a:p>
            <a:pPr marL="457200" lvl="0" indent="-368300">
              <a:spcBef>
                <a:spcPts val="440"/>
              </a:spcBef>
              <a:spcAft>
                <a:spcPts val="0"/>
              </a:spcAft>
              <a:buSzPts val="2200"/>
              <a:buChar char="•"/>
            </a:pPr>
            <a:r>
              <a:rPr lang="en-US"/>
              <a:t>Looking for more? David Liben paper “</a:t>
            </a:r>
            <a:r>
              <a:rPr lang="en-US" u="sng">
                <a:solidFill>
                  <a:schemeClr val="hlink"/>
                </a:solidFill>
                <a:hlinkClick r:id="rId5"/>
              </a:rPr>
              <a:t>Why Structured Phonics Program is Effective</a:t>
            </a:r>
            <a:r>
              <a:rPr lang="en-US"/>
              <a:t>” </a:t>
            </a:r>
            <a:endParaRPr/>
          </a:p>
        </p:txBody>
      </p:sp>
      <p:pic>
        <p:nvPicPr>
          <p:cNvPr id="943" name="Shape 943"/>
          <p:cNvPicPr preferRelativeResize="0"/>
          <p:nvPr/>
        </p:nvPicPr>
        <p:blipFill>
          <a:blip r:embed="rId6">
            <a:alphaModFix/>
          </a:blip>
          <a:stretch>
            <a:fillRect/>
          </a:stretch>
        </p:blipFill>
        <p:spPr>
          <a:xfrm>
            <a:off x="5461323" y="1286898"/>
            <a:ext cx="3307004" cy="4806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Shape 949"/>
          <p:cNvSpPr txBox="1">
            <a:spLocks noGrp="1"/>
          </p:cNvSpPr>
          <p:nvPr>
            <p:ph type="title"/>
          </p:nvPr>
        </p:nvSpPr>
        <p:spPr>
          <a:xfrm>
            <a:off x="285750" y="12"/>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How We Teach Foundational Skills </a:t>
            </a:r>
            <a:endParaRPr/>
          </a:p>
        </p:txBody>
      </p:sp>
      <p:sp>
        <p:nvSpPr>
          <p:cNvPr id="950" name="Shape 950"/>
          <p:cNvSpPr txBox="1">
            <a:spLocks noGrp="1"/>
          </p:cNvSpPr>
          <p:nvPr>
            <p:ph type="body" idx="1"/>
          </p:nvPr>
        </p:nvSpPr>
        <p:spPr>
          <a:xfrm>
            <a:off x="285750" y="3066700"/>
            <a:ext cx="2790600" cy="921600"/>
          </a:xfrm>
          <a:prstGeom prst="rect">
            <a:avLst/>
          </a:prstGeom>
        </p:spPr>
        <p:txBody>
          <a:bodyPr spcFirstLastPara="1" wrap="square" lIns="91425" tIns="91425" rIns="91425" bIns="91425" anchor="t" anchorCtr="0">
            <a:noAutofit/>
          </a:bodyPr>
          <a:lstStyle/>
          <a:p>
            <a:pPr marL="0" lvl="0" indent="0" algn="ctr">
              <a:spcBef>
                <a:spcPts val="440"/>
              </a:spcBef>
              <a:spcAft>
                <a:spcPts val="0"/>
              </a:spcAft>
              <a:buNone/>
            </a:pPr>
            <a:r>
              <a:rPr lang="en-US"/>
              <a:t>Discrete skills that are taught explicitly in a research-grounded sequence,  reinforced with practice (in and out of context) and assessed.  </a:t>
            </a:r>
            <a:endParaRPr/>
          </a:p>
          <a:p>
            <a:pPr marL="0" lvl="0" indent="0" algn="ctr">
              <a:spcBef>
                <a:spcPts val="440"/>
              </a:spcBef>
              <a:spcAft>
                <a:spcPts val="0"/>
              </a:spcAft>
              <a:buNone/>
            </a:pPr>
            <a:endParaRPr/>
          </a:p>
        </p:txBody>
      </p:sp>
      <p:pic>
        <p:nvPicPr>
          <p:cNvPr id="951" name="Shape 951"/>
          <p:cNvPicPr preferRelativeResize="0"/>
          <p:nvPr/>
        </p:nvPicPr>
        <p:blipFill>
          <a:blip r:embed="rId3">
            <a:alphaModFix/>
          </a:blip>
          <a:stretch>
            <a:fillRect/>
          </a:stretch>
        </p:blipFill>
        <p:spPr>
          <a:xfrm>
            <a:off x="477412" y="897600"/>
            <a:ext cx="2407275" cy="2256000"/>
          </a:xfrm>
          <a:prstGeom prst="rect">
            <a:avLst/>
          </a:prstGeom>
          <a:noFill/>
          <a:ln>
            <a:noFill/>
          </a:ln>
        </p:spPr>
      </p:pic>
      <p:pic>
        <p:nvPicPr>
          <p:cNvPr id="952" name="Shape 952"/>
          <p:cNvPicPr preferRelativeResize="0"/>
          <p:nvPr/>
        </p:nvPicPr>
        <p:blipFill>
          <a:blip r:embed="rId4">
            <a:alphaModFix/>
          </a:blip>
          <a:stretch>
            <a:fillRect/>
          </a:stretch>
        </p:blipFill>
        <p:spPr>
          <a:xfrm>
            <a:off x="3241100" y="1241126"/>
            <a:ext cx="5507625" cy="49359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265700" y="268100"/>
            <a:ext cx="68139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With this Explicit Instruction and Practice We Become More Skilled Decoders </a:t>
            </a:r>
            <a:endParaRPr/>
          </a:p>
        </p:txBody>
      </p:sp>
      <p:sp>
        <p:nvSpPr>
          <p:cNvPr id="959" name="Shape 959"/>
          <p:cNvSpPr txBox="1">
            <a:spLocks noGrp="1"/>
          </p:cNvSpPr>
          <p:nvPr>
            <p:ph type="body" idx="1"/>
          </p:nvPr>
        </p:nvSpPr>
        <p:spPr>
          <a:xfrm>
            <a:off x="592875" y="3435840"/>
            <a:ext cx="8572500" cy="4526100"/>
          </a:xfrm>
          <a:prstGeom prst="rect">
            <a:avLst/>
          </a:prstGeom>
        </p:spPr>
        <p:txBody>
          <a:bodyPr spcFirstLastPara="1" wrap="square" lIns="91425" tIns="91425" rIns="91425" bIns="91425" anchor="t" anchorCtr="0">
            <a:noAutofit/>
          </a:bodyPr>
          <a:lstStyle/>
          <a:p>
            <a:pPr marL="342900" lvl="0" indent="215900">
              <a:spcBef>
                <a:spcPts val="440"/>
              </a:spcBef>
              <a:spcAft>
                <a:spcPts val="0"/>
              </a:spcAft>
              <a:buNone/>
            </a:pPr>
            <a:endParaRPr sz="7200"/>
          </a:p>
          <a:p>
            <a:pPr marL="342900" lvl="0" indent="215900">
              <a:spcBef>
                <a:spcPts val="440"/>
              </a:spcBef>
              <a:spcAft>
                <a:spcPts val="0"/>
              </a:spcAft>
              <a:buNone/>
            </a:pPr>
            <a:r>
              <a:rPr lang="en-US" sz="7200"/>
              <a:t>wor_</a:t>
            </a:r>
            <a:endParaRPr sz="7200"/>
          </a:p>
        </p:txBody>
      </p:sp>
      <p:sp>
        <p:nvSpPr>
          <p:cNvPr id="960" name="Shape 960"/>
          <p:cNvSpPr txBox="1"/>
          <p:nvPr/>
        </p:nvSpPr>
        <p:spPr>
          <a:xfrm>
            <a:off x="4049100" y="3853175"/>
            <a:ext cx="2242500" cy="3311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000">
                <a:latin typeface="Lucida Sans"/>
                <a:ea typeface="Lucida Sans"/>
                <a:cs typeface="Lucida Sans"/>
                <a:sym typeface="Lucida Sans"/>
              </a:rPr>
              <a:t>wor</a:t>
            </a:r>
            <a:r>
              <a:rPr lang="en-US" sz="3000">
                <a:solidFill>
                  <a:srgbClr val="229560"/>
                </a:solidFill>
                <a:latin typeface="Lucida Sans"/>
                <a:ea typeface="Lucida Sans"/>
                <a:cs typeface="Lucida Sans"/>
                <a:sym typeface="Lucida Sans"/>
              </a:rPr>
              <a:t>k</a:t>
            </a:r>
            <a:endParaRPr sz="3000">
              <a:solidFill>
                <a:srgbClr val="229560"/>
              </a:solidFill>
              <a:latin typeface="Lucida Sans"/>
              <a:ea typeface="Lucida Sans"/>
              <a:cs typeface="Lucida Sans"/>
              <a:sym typeface="Lucida Sans"/>
            </a:endParaRPr>
          </a:p>
          <a:p>
            <a:pPr marL="0" lvl="0" indent="0">
              <a:spcBef>
                <a:spcPts val="0"/>
              </a:spcBef>
              <a:spcAft>
                <a:spcPts val="0"/>
              </a:spcAft>
              <a:buNone/>
            </a:pPr>
            <a:r>
              <a:rPr lang="en-US" sz="3000">
                <a:latin typeface="Lucida Sans"/>
                <a:ea typeface="Lucida Sans"/>
                <a:cs typeface="Lucida Sans"/>
                <a:sym typeface="Lucida Sans"/>
              </a:rPr>
              <a:t>wor</a:t>
            </a:r>
            <a:r>
              <a:rPr lang="en-US" sz="3000">
                <a:solidFill>
                  <a:srgbClr val="229560"/>
                </a:solidFill>
                <a:latin typeface="Lucida Sans"/>
                <a:ea typeface="Lucida Sans"/>
                <a:cs typeface="Lucida Sans"/>
                <a:sym typeface="Lucida Sans"/>
              </a:rPr>
              <a:t>m</a:t>
            </a:r>
            <a:r>
              <a:rPr lang="en-US" sz="3000">
                <a:latin typeface="Lucida Sans"/>
                <a:ea typeface="Lucida Sans"/>
                <a:cs typeface="Lucida Sans"/>
                <a:sym typeface="Lucida Sans"/>
              </a:rPr>
              <a:t> </a:t>
            </a:r>
            <a:endParaRPr sz="3000">
              <a:latin typeface="Lucida Sans"/>
              <a:ea typeface="Lucida Sans"/>
              <a:cs typeface="Lucida Sans"/>
              <a:sym typeface="Lucida Sans"/>
            </a:endParaRPr>
          </a:p>
          <a:p>
            <a:pPr marL="0" lvl="0" indent="0">
              <a:spcBef>
                <a:spcPts val="0"/>
              </a:spcBef>
              <a:spcAft>
                <a:spcPts val="0"/>
              </a:spcAft>
              <a:buNone/>
            </a:pPr>
            <a:r>
              <a:rPr lang="en-US" sz="3000">
                <a:latin typeface="Lucida Sans"/>
                <a:ea typeface="Lucida Sans"/>
                <a:cs typeface="Lucida Sans"/>
                <a:sym typeface="Lucida Sans"/>
              </a:rPr>
              <a:t>wor</a:t>
            </a:r>
            <a:r>
              <a:rPr lang="en-US" sz="3000">
                <a:solidFill>
                  <a:srgbClr val="229560"/>
                </a:solidFill>
                <a:latin typeface="Lucida Sans"/>
                <a:ea typeface="Lucida Sans"/>
                <a:cs typeface="Lucida Sans"/>
                <a:sym typeface="Lucida Sans"/>
              </a:rPr>
              <a:t>e</a:t>
            </a:r>
            <a:endParaRPr sz="3000">
              <a:solidFill>
                <a:srgbClr val="229560"/>
              </a:solidFill>
              <a:latin typeface="Lucida Sans"/>
              <a:ea typeface="Lucida Sans"/>
              <a:cs typeface="Lucida Sans"/>
              <a:sym typeface="Lucida Sans"/>
            </a:endParaRPr>
          </a:p>
          <a:p>
            <a:pPr marL="0" lvl="0" indent="0">
              <a:spcBef>
                <a:spcPts val="0"/>
              </a:spcBef>
              <a:spcAft>
                <a:spcPts val="0"/>
              </a:spcAft>
              <a:buNone/>
            </a:pPr>
            <a:r>
              <a:rPr lang="en-US" sz="3000">
                <a:latin typeface="Lucida Sans"/>
                <a:ea typeface="Lucida Sans"/>
                <a:cs typeface="Lucida Sans"/>
                <a:sym typeface="Lucida Sans"/>
              </a:rPr>
              <a:t>wor</a:t>
            </a:r>
            <a:r>
              <a:rPr lang="en-US" sz="3000">
                <a:solidFill>
                  <a:srgbClr val="229560"/>
                </a:solidFill>
                <a:latin typeface="Lucida Sans"/>
                <a:ea typeface="Lucida Sans"/>
                <a:cs typeface="Lucida Sans"/>
                <a:sym typeface="Lucida Sans"/>
              </a:rPr>
              <a:t>d</a:t>
            </a:r>
            <a:endParaRPr sz="3000">
              <a:solidFill>
                <a:srgbClr val="229560"/>
              </a:solidFill>
              <a:latin typeface="Lucida Sans"/>
              <a:ea typeface="Lucida Sans"/>
              <a:cs typeface="Lucida Sans"/>
              <a:sym typeface="Lucida Sans"/>
            </a:endParaRPr>
          </a:p>
          <a:p>
            <a:pPr marL="0" lvl="0" indent="0">
              <a:spcBef>
                <a:spcPts val="0"/>
              </a:spcBef>
              <a:spcAft>
                <a:spcPts val="0"/>
              </a:spcAft>
              <a:buNone/>
            </a:pPr>
            <a:r>
              <a:rPr lang="en-US" sz="3000">
                <a:latin typeface="Lucida Sans"/>
                <a:ea typeface="Lucida Sans"/>
                <a:cs typeface="Lucida Sans"/>
                <a:sym typeface="Lucida Sans"/>
              </a:rPr>
              <a:t>wor</a:t>
            </a:r>
            <a:r>
              <a:rPr lang="en-US" sz="3000">
                <a:solidFill>
                  <a:srgbClr val="229560"/>
                </a:solidFill>
                <a:latin typeface="Lucida Sans"/>
                <a:ea typeface="Lucida Sans"/>
                <a:cs typeface="Lucida Sans"/>
                <a:sym typeface="Lucida Sans"/>
              </a:rPr>
              <a:t>n</a:t>
            </a:r>
            <a:endParaRPr sz="3000">
              <a:solidFill>
                <a:srgbClr val="229560"/>
              </a:solidFill>
              <a:latin typeface="Lucida Sans"/>
              <a:ea typeface="Lucida Sans"/>
              <a:cs typeface="Lucida Sans"/>
              <a:sym typeface="Lucida Sans"/>
            </a:endParaRPr>
          </a:p>
          <a:p>
            <a:pPr marL="0" lvl="0" indent="0">
              <a:spcBef>
                <a:spcPts val="0"/>
              </a:spcBef>
              <a:spcAft>
                <a:spcPts val="0"/>
              </a:spcAft>
              <a:buNone/>
            </a:pPr>
            <a:r>
              <a:rPr lang="en-US" sz="3000">
                <a:latin typeface="Lucida Sans"/>
                <a:ea typeface="Lucida Sans"/>
                <a:cs typeface="Lucida Sans"/>
                <a:sym typeface="Lucida Sans"/>
              </a:rPr>
              <a:t>wor</a:t>
            </a:r>
            <a:r>
              <a:rPr lang="en-US" sz="3000">
                <a:solidFill>
                  <a:srgbClr val="229560"/>
                </a:solidFill>
                <a:latin typeface="Lucida Sans"/>
                <a:ea typeface="Lucida Sans"/>
                <a:cs typeface="Lucida Sans"/>
                <a:sym typeface="Lucida Sans"/>
              </a:rPr>
              <a:t>t</a:t>
            </a:r>
            <a:endParaRPr sz="3000">
              <a:solidFill>
                <a:srgbClr val="229560"/>
              </a:solidFill>
              <a:latin typeface="Lucida Sans"/>
              <a:ea typeface="Lucida Sans"/>
              <a:cs typeface="Lucida Sans"/>
              <a:sym typeface="Lucida Sans"/>
            </a:endParaRPr>
          </a:p>
        </p:txBody>
      </p:sp>
      <p:sp>
        <p:nvSpPr>
          <p:cNvPr id="961" name="Shape 961"/>
          <p:cNvSpPr/>
          <p:nvPr/>
        </p:nvSpPr>
        <p:spPr>
          <a:xfrm>
            <a:off x="5326725" y="4081375"/>
            <a:ext cx="534600" cy="456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rgbClr val="4A86E8"/>
              </a:solidFill>
            </a:endParaRPr>
          </a:p>
        </p:txBody>
      </p:sp>
      <p:sp>
        <p:nvSpPr>
          <p:cNvPr id="962" name="Shape 962"/>
          <p:cNvSpPr txBox="1"/>
          <p:nvPr/>
        </p:nvSpPr>
        <p:spPr>
          <a:xfrm>
            <a:off x="5952600" y="3990075"/>
            <a:ext cx="7332600" cy="85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solidFill>
                  <a:schemeClr val="accent4"/>
                </a:solidFill>
                <a:latin typeface="Lucida Sans"/>
                <a:ea typeface="Lucida Sans"/>
                <a:cs typeface="Lucida Sans"/>
                <a:sym typeface="Lucida Sans"/>
              </a:rPr>
              <a:t>more likely </a:t>
            </a:r>
            <a:endParaRPr sz="2400">
              <a:solidFill>
                <a:schemeClr val="accent4"/>
              </a:solidFill>
              <a:latin typeface="Lucida Sans"/>
              <a:ea typeface="Lucida Sans"/>
              <a:cs typeface="Lucida Sans"/>
              <a:sym typeface="Lucida Sans"/>
            </a:endParaRPr>
          </a:p>
        </p:txBody>
      </p:sp>
      <p:pic>
        <p:nvPicPr>
          <p:cNvPr id="963" name="Shape 963"/>
          <p:cNvPicPr preferRelativeResize="0"/>
          <p:nvPr/>
        </p:nvPicPr>
        <p:blipFill>
          <a:blip r:embed="rId3">
            <a:alphaModFix/>
          </a:blip>
          <a:stretch>
            <a:fillRect/>
          </a:stretch>
        </p:blipFill>
        <p:spPr>
          <a:xfrm>
            <a:off x="2617400" y="1831113"/>
            <a:ext cx="3875749" cy="1830225"/>
          </a:xfrm>
          <a:prstGeom prst="rect">
            <a:avLst/>
          </a:prstGeom>
          <a:noFill/>
          <a:ln>
            <a:noFill/>
          </a:ln>
        </p:spPr>
      </p:pic>
      <p:pic>
        <p:nvPicPr>
          <p:cNvPr id="964" name="Shape 964"/>
          <p:cNvPicPr preferRelativeResize="0"/>
          <p:nvPr/>
        </p:nvPicPr>
        <p:blipFill>
          <a:blip r:embed="rId4">
            <a:alphaModFix/>
          </a:blip>
          <a:stretch>
            <a:fillRect/>
          </a:stretch>
        </p:blipFill>
        <p:spPr>
          <a:xfrm>
            <a:off x="7309500" y="697845"/>
            <a:ext cx="1506550" cy="2259831"/>
          </a:xfrm>
          <a:prstGeom prst="rect">
            <a:avLst/>
          </a:prstGeom>
          <a:noFill/>
          <a:ln>
            <a:noFill/>
          </a:ln>
        </p:spPr>
      </p:pic>
      <p:sp>
        <p:nvSpPr>
          <p:cNvPr id="965" name="Shape 965"/>
          <p:cNvSpPr txBox="1"/>
          <p:nvPr/>
        </p:nvSpPr>
        <p:spPr>
          <a:xfrm>
            <a:off x="5952600" y="5081225"/>
            <a:ext cx="2650800" cy="855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a:solidFill>
                  <a:srgbClr val="FF0000"/>
                </a:solidFill>
                <a:latin typeface="Lucida Sans"/>
                <a:ea typeface="Lucida Sans"/>
                <a:cs typeface="Lucida Sans"/>
                <a:sym typeface="Lucida Sans"/>
              </a:rPr>
              <a:t>“Redundancy”</a:t>
            </a:r>
            <a:r>
              <a:rPr lang="en-US" sz="2400">
                <a:solidFill>
                  <a:srgbClr val="0000FF"/>
                </a:solidFill>
                <a:latin typeface="Lucida Sans"/>
                <a:ea typeface="Lucida Sans"/>
                <a:cs typeface="Lucida Sans"/>
                <a:sym typeface="Lucida Sans"/>
              </a:rPr>
              <a:t>  </a:t>
            </a:r>
            <a:endParaRPr>
              <a:solidFill>
                <a:srgbClr val="0000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a:spLocks noGrp="1"/>
          </p:cNvSpPr>
          <p:nvPr>
            <p:ph type="title"/>
          </p:nvPr>
        </p:nvSpPr>
        <p:spPr>
          <a:xfrm>
            <a:off x="285750" y="123700"/>
            <a:ext cx="8599500" cy="1143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1800">
                <a:solidFill>
                  <a:schemeClr val="dk1"/>
                </a:solidFill>
              </a:rPr>
              <a:t>Foundational skills (print concepts, phonological awareness, phonics, word recognition, and fluency) need to be systematically taught and robustly practiced (in and out of context), skill after skill in a research-grounded sequence. </a:t>
            </a:r>
            <a:endParaRPr sz="1800"/>
          </a:p>
        </p:txBody>
      </p:sp>
      <p:pic>
        <p:nvPicPr>
          <p:cNvPr id="972" name="Shape 972"/>
          <p:cNvPicPr preferRelativeResize="0"/>
          <p:nvPr/>
        </p:nvPicPr>
        <p:blipFill>
          <a:blip r:embed="rId3">
            <a:alphaModFix/>
          </a:blip>
          <a:stretch>
            <a:fillRect/>
          </a:stretch>
        </p:blipFill>
        <p:spPr>
          <a:xfrm>
            <a:off x="475075" y="2906700"/>
            <a:ext cx="4339300" cy="3273075"/>
          </a:xfrm>
          <a:prstGeom prst="rect">
            <a:avLst/>
          </a:prstGeom>
          <a:noFill/>
          <a:ln>
            <a:noFill/>
          </a:ln>
        </p:spPr>
      </p:pic>
      <p:pic>
        <p:nvPicPr>
          <p:cNvPr id="973" name="Shape 973"/>
          <p:cNvPicPr preferRelativeResize="0"/>
          <p:nvPr/>
        </p:nvPicPr>
        <p:blipFill>
          <a:blip r:embed="rId4">
            <a:alphaModFix/>
          </a:blip>
          <a:stretch>
            <a:fillRect/>
          </a:stretch>
        </p:blipFill>
        <p:spPr>
          <a:xfrm>
            <a:off x="4406016" y="2624400"/>
            <a:ext cx="3910846" cy="1778869"/>
          </a:xfrm>
          <a:prstGeom prst="rect">
            <a:avLst/>
          </a:prstGeom>
          <a:noFill/>
          <a:ln>
            <a:noFill/>
          </a:ln>
        </p:spPr>
      </p:pic>
      <p:sp>
        <p:nvSpPr>
          <p:cNvPr id="974" name="Shape 974"/>
          <p:cNvSpPr txBox="1"/>
          <p:nvPr/>
        </p:nvSpPr>
        <p:spPr>
          <a:xfrm>
            <a:off x="5862325" y="2853738"/>
            <a:ext cx="1707900" cy="855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a:latin typeface="Lucida Sans"/>
                <a:ea typeface="Lucida Sans"/>
                <a:cs typeface="Lucida Sans"/>
                <a:sym typeface="Lucida Sans"/>
              </a:rPr>
              <a:t>Today we’ll learn that ee represents the /</a:t>
            </a:r>
            <a:r>
              <a:rPr lang="en-US" sz="1200">
                <a:solidFill>
                  <a:srgbClr val="222222"/>
                </a:solidFill>
                <a:highlight>
                  <a:srgbClr val="FFFFFF"/>
                </a:highlight>
                <a:latin typeface="Lucida Sans"/>
                <a:ea typeface="Lucida Sans"/>
                <a:cs typeface="Lucida Sans"/>
                <a:sym typeface="Lucida Sans"/>
              </a:rPr>
              <a:t>ē</a:t>
            </a:r>
            <a:r>
              <a:rPr lang="en-US">
                <a:latin typeface="Lucida Sans"/>
                <a:ea typeface="Lucida Sans"/>
                <a:cs typeface="Lucida Sans"/>
                <a:sym typeface="Lucida Sans"/>
              </a:rPr>
              <a:t>/ sound!</a:t>
            </a:r>
            <a:endParaRPr>
              <a:latin typeface="Lucida Sans"/>
              <a:ea typeface="Lucida Sans"/>
              <a:cs typeface="Lucida Sans"/>
              <a:sym typeface="Lucida Sans"/>
            </a:endParaRPr>
          </a:p>
        </p:txBody>
      </p:sp>
      <p:pic>
        <p:nvPicPr>
          <p:cNvPr id="975" name="Shape 975"/>
          <p:cNvPicPr preferRelativeResize="0"/>
          <p:nvPr/>
        </p:nvPicPr>
        <p:blipFill>
          <a:blip r:embed="rId5">
            <a:alphaModFix/>
          </a:blip>
          <a:stretch>
            <a:fillRect/>
          </a:stretch>
        </p:blipFill>
        <p:spPr>
          <a:xfrm>
            <a:off x="5862326" y="4259585"/>
            <a:ext cx="734200" cy="1088625"/>
          </a:xfrm>
          <a:prstGeom prst="rect">
            <a:avLst/>
          </a:prstGeom>
          <a:noFill/>
          <a:ln>
            <a:noFill/>
          </a:ln>
        </p:spPr>
      </p:pic>
      <p:pic>
        <p:nvPicPr>
          <p:cNvPr id="976" name="Shape 976"/>
          <p:cNvPicPr preferRelativeResize="0"/>
          <p:nvPr/>
        </p:nvPicPr>
        <p:blipFill>
          <a:blip r:embed="rId6">
            <a:alphaModFix/>
          </a:blip>
          <a:stretch>
            <a:fillRect/>
          </a:stretch>
        </p:blipFill>
        <p:spPr>
          <a:xfrm>
            <a:off x="6821300" y="4205339"/>
            <a:ext cx="1328959" cy="1197100"/>
          </a:xfrm>
          <a:prstGeom prst="rect">
            <a:avLst/>
          </a:prstGeom>
          <a:noFill/>
          <a:ln>
            <a:noFill/>
          </a:ln>
        </p:spPr>
      </p:pic>
      <p:pic>
        <p:nvPicPr>
          <p:cNvPr id="977" name="Shape 977"/>
          <p:cNvPicPr preferRelativeResize="0"/>
          <p:nvPr/>
        </p:nvPicPr>
        <p:blipFill>
          <a:blip r:embed="rId7">
            <a:alphaModFix/>
          </a:blip>
          <a:stretch>
            <a:fillRect/>
          </a:stretch>
        </p:blipFill>
        <p:spPr>
          <a:xfrm>
            <a:off x="4934425" y="5198525"/>
            <a:ext cx="1012500" cy="1269399"/>
          </a:xfrm>
          <a:prstGeom prst="rect">
            <a:avLst/>
          </a:prstGeom>
          <a:noFill/>
          <a:ln>
            <a:noFill/>
          </a:ln>
        </p:spPr>
      </p:pic>
      <p:pic>
        <p:nvPicPr>
          <p:cNvPr id="978" name="Shape 978"/>
          <p:cNvPicPr preferRelativeResize="0"/>
          <p:nvPr/>
        </p:nvPicPr>
        <p:blipFill>
          <a:blip r:embed="rId8">
            <a:alphaModFix/>
          </a:blip>
          <a:stretch>
            <a:fillRect/>
          </a:stretch>
        </p:blipFill>
        <p:spPr>
          <a:xfrm>
            <a:off x="475075" y="1542375"/>
            <a:ext cx="6346226" cy="1088625"/>
          </a:xfrm>
          <a:prstGeom prst="rect">
            <a:avLst/>
          </a:prstGeom>
          <a:noFill/>
          <a:ln>
            <a:noFill/>
          </a:ln>
        </p:spPr>
      </p:pic>
      <p:pic>
        <p:nvPicPr>
          <p:cNvPr id="979" name="Shape 979"/>
          <p:cNvPicPr preferRelativeResize="0"/>
          <p:nvPr/>
        </p:nvPicPr>
        <p:blipFill>
          <a:blip r:embed="rId9">
            <a:alphaModFix/>
          </a:blip>
          <a:stretch>
            <a:fillRect/>
          </a:stretch>
        </p:blipFill>
        <p:spPr>
          <a:xfrm rot="4732608">
            <a:off x="6632498" y="4635626"/>
            <a:ext cx="319987" cy="336540"/>
          </a:xfrm>
          <a:prstGeom prst="rect">
            <a:avLst/>
          </a:prstGeom>
          <a:noFill/>
          <a:ln>
            <a:noFill/>
          </a:ln>
        </p:spPr>
      </p:pic>
      <p:sp>
        <p:nvSpPr>
          <p:cNvPr id="980" name="Shape 980"/>
          <p:cNvSpPr txBox="1"/>
          <p:nvPr/>
        </p:nvSpPr>
        <p:spPr>
          <a:xfrm>
            <a:off x="6821300" y="1533338"/>
            <a:ext cx="2196000" cy="824400"/>
          </a:xfrm>
          <a:prstGeom prst="rect">
            <a:avLst/>
          </a:prstGeom>
          <a:noFill/>
          <a:ln>
            <a:noFill/>
          </a:ln>
        </p:spPr>
        <p:txBody>
          <a:bodyPr spcFirstLastPara="1" wrap="square" lIns="91425" tIns="91425" rIns="91425" bIns="91425" anchor="t" anchorCtr="0">
            <a:noAutofit/>
          </a:bodyPr>
          <a:lstStyle/>
          <a:p>
            <a:pPr marL="457200" lvl="0" indent="-419100">
              <a:spcBef>
                <a:spcPts val="0"/>
              </a:spcBef>
              <a:spcAft>
                <a:spcPts val="0"/>
              </a:spcAft>
              <a:buClr>
                <a:schemeClr val="accent4"/>
              </a:buClr>
              <a:buSzPts val="3000"/>
              <a:buFont typeface="Lucida Sans"/>
              <a:buChar char="+"/>
            </a:pPr>
            <a:r>
              <a:rPr lang="en-US" sz="2400">
                <a:solidFill>
                  <a:schemeClr val="accent4"/>
                </a:solidFill>
                <a:latin typeface="Lucida Sans"/>
                <a:ea typeface="Lucida Sans"/>
                <a:cs typeface="Lucida Sans"/>
                <a:sym typeface="Lucida Sans"/>
              </a:rPr>
              <a:t>Scope &amp; Sequence</a:t>
            </a:r>
            <a:endParaRPr sz="2400">
              <a:solidFill>
                <a:schemeClr val="accent4"/>
              </a:solidFill>
              <a:latin typeface="Lucida Sans"/>
              <a:ea typeface="Lucida Sans"/>
              <a:cs typeface="Lucida Sans"/>
              <a:sym typeface="Lucid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Shape 985"/>
          <p:cNvSpPr txBox="1">
            <a:spLocks noGrp="1"/>
          </p:cNvSpPr>
          <p:nvPr>
            <p:ph type="title"/>
          </p:nvPr>
        </p:nvSpPr>
        <p:spPr>
          <a:xfrm>
            <a:off x="216565" y="2416482"/>
            <a:ext cx="8620500" cy="167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Font typeface="Allerta"/>
              <a:buNone/>
            </a:pPr>
            <a:r>
              <a:rPr lang="en-US" sz="2400">
                <a:solidFill>
                  <a:srgbClr val="FFFFFF"/>
                </a:solidFill>
              </a:rPr>
              <a:t>Section 2: How does traditional literacy comprehension instruction get it wrong?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402425" y="12912"/>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Font typeface="Allerta"/>
              <a:buNone/>
            </a:pPr>
            <a:r>
              <a:rPr lang="en-US" sz="2800" b="0" i="0" u="none" strike="noStrike" cap="none">
                <a:solidFill>
                  <a:srgbClr val="575757"/>
                </a:solidFill>
                <a:latin typeface="Lucida Sans"/>
                <a:ea typeface="Lucida Sans"/>
                <a:cs typeface="Lucida Sans"/>
                <a:sym typeface="Lucida Sans"/>
              </a:rPr>
              <a:t>Introductions</a:t>
            </a:r>
            <a:endParaRPr/>
          </a:p>
        </p:txBody>
      </p:sp>
      <p:sp>
        <p:nvSpPr>
          <p:cNvPr id="813" name="Shape 813"/>
          <p:cNvSpPr txBox="1">
            <a:spLocks noGrp="1"/>
          </p:cNvSpPr>
          <p:nvPr>
            <p:ph type="body" idx="1"/>
          </p:nvPr>
        </p:nvSpPr>
        <p:spPr>
          <a:xfrm>
            <a:off x="457200" y="1028975"/>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Font typeface="Arial"/>
              <a:buNone/>
            </a:pPr>
            <a:r>
              <a:rPr lang="en-US" sz="2200" i="0" u="none" strike="noStrike" cap="none">
                <a:solidFill>
                  <a:srgbClr val="575757"/>
                </a:solidFill>
                <a:latin typeface="Lucida Sans"/>
                <a:ea typeface="Lucida Sans"/>
                <a:cs typeface="Lucida Sans"/>
                <a:sym typeface="Lucida Sans"/>
              </a:rPr>
              <a:t>This Month’s Guests:</a:t>
            </a:r>
            <a:endParaRPr sz="2200" i="0" u="none" strike="noStrike" cap="none">
              <a:solidFill>
                <a:srgbClr val="575757"/>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Font typeface="Arial"/>
              <a:buNone/>
            </a:pPr>
            <a:endParaRPr>
              <a:solidFill>
                <a:srgbClr val="575757"/>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Font typeface="Arial"/>
              <a:buNone/>
            </a:pPr>
            <a:endParaRPr>
              <a:solidFill>
                <a:srgbClr val="575757"/>
              </a:solidFill>
              <a:latin typeface="Lucida Sans"/>
              <a:ea typeface="Lucida Sans"/>
              <a:cs typeface="Lucida Sans"/>
              <a:sym typeface="Lucida Sans"/>
            </a:endParaRPr>
          </a:p>
          <a:p>
            <a:pPr marL="0" marR="0" lvl="0" indent="0" algn="l" rtl="0">
              <a:lnSpc>
                <a:spcPct val="80000"/>
              </a:lnSpc>
              <a:spcBef>
                <a:spcPts val="0"/>
              </a:spcBef>
              <a:spcAft>
                <a:spcPts val="0"/>
              </a:spcAft>
              <a:buNone/>
            </a:pPr>
            <a:endParaRPr>
              <a:latin typeface="Lucida Sans"/>
              <a:ea typeface="Lucida Sans"/>
              <a:cs typeface="Lucida Sans"/>
              <a:sym typeface="Lucida Sans"/>
            </a:endParaRPr>
          </a:p>
          <a:p>
            <a:pPr marL="0" marR="0" lvl="0" indent="0" algn="l" rtl="0">
              <a:lnSpc>
                <a:spcPct val="80000"/>
              </a:lnSpc>
              <a:spcBef>
                <a:spcPts val="0"/>
              </a:spcBef>
              <a:spcAft>
                <a:spcPts val="0"/>
              </a:spcAft>
              <a:buNone/>
            </a:pPr>
            <a:endParaRPr>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Font typeface="Arial"/>
              <a:buNone/>
            </a:pPr>
            <a:endParaRPr sz="2200" b="0" i="0" u="none" strike="noStrike" cap="none">
              <a:solidFill>
                <a:srgbClr val="595959"/>
              </a:solidFill>
              <a:latin typeface="Allerta"/>
              <a:ea typeface="Allerta"/>
              <a:cs typeface="Allerta"/>
              <a:sym typeface="Allerta"/>
            </a:endParaRPr>
          </a:p>
          <a:p>
            <a:pPr marL="457200" marR="0" lvl="1" indent="0" algn="l" rtl="0">
              <a:lnSpc>
                <a:spcPct val="80000"/>
              </a:lnSpc>
              <a:spcBef>
                <a:spcPts val="370"/>
              </a:spcBef>
              <a:spcAft>
                <a:spcPts val="0"/>
              </a:spcAft>
              <a:buClr>
                <a:srgbClr val="3F3F39"/>
              </a:buClr>
              <a:buFont typeface="Arial"/>
              <a:buNone/>
            </a:pPr>
            <a:endParaRPr sz="1850" b="0" i="0" u="none" strike="noStrike" cap="none">
              <a:solidFill>
                <a:srgbClr val="3F3F39"/>
              </a:solidFill>
              <a:latin typeface="Allerta"/>
              <a:ea typeface="Allerta"/>
              <a:cs typeface="Allerta"/>
              <a:sym typeface="Allerta"/>
            </a:endParaRPr>
          </a:p>
          <a:p>
            <a:pPr marL="742950" marR="0" lvl="1" indent="-171450" algn="l" rtl="0">
              <a:lnSpc>
                <a:spcPct val="80000"/>
              </a:lnSpc>
              <a:spcBef>
                <a:spcPts val="370"/>
              </a:spcBef>
              <a:spcAft>
                <a:spcPts val="0"/>
              </a:spcAft>
              <a:buClr>
                <a:srgbClr val="3F3F39"/>
              </a:buClr>
              <a:buFont typeface="Arial"/>
              <a:buNone/>
            </a:pPr>
            <a:endParaRPr sz="1850" b="0" i="0" u="none" strike="noStrike" cap="none">
              <a:solidFill>
                <a:srgbClr val="3F3F39"/>
              </a:solidFill>
              <a:latin typeface="Allerta"/>
              <a:ea typeface="Allerta"/>
              <a:cs typeface="Allerta"/>
              <a:sym typeface="Allerta"/>
            </a:endParaRPr>
          </a:p>
        </p:txBody>
      </p:sp>
      <p:sp>
        <p:nvSpPr>
          <p:cNvPr id="814" name="Shape 814"/>
          <p:cNvSpPr txBox="1"/>
          <p:nvPr/>
        </p:nvSpPr>
        <p:spPr>
          <a:xfrm>
            <a:off x="584413" y="3588075"/>
            <a:ext cx="3855600" cy="10293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US" sz="2200" b="1">
                <a:solidFill>
                  <a:srgbClr val="595959"/>
                </a:solidFill>
                <a:latin typeface="Lucida Sans"/>
                <a:ea typeface="Lucida Sans"/>
                <a:cs typeface="Lucida Sans"/>
                <a:sym typeface="Lucida Sans"/>
              </a:rPr>
              <a:t>David Liben</a:t>
            </a:r>
            <a:r>
              <a:rPr lang="en-US" sz="2200">
                <a:solidFill>
                  <a:srgbClr val="595959"/>
                </a:solidFill>
                <a:latin typeface="Lucida Sans"/>
                <a:ea typeface="Lucida Sans"/>
                <a:cs typeface="Lucida Sans"/>
                <a:sym typeface="Lucida Sans"/>
              </a:rPr>
              <a:t> </a:t>
            </a:r>
            <a:endParaRPr sz="2200">
              <a:solidFill>
                <a:srgbClr val="595959"/>
              </a:solidFill>
              <a:latin typeface="Lucida Sans"/>
              <a:ea typeface="Lucida Sans"/>
              <a:cs typeface="Lucida Sans"/>
              <a:sym typeface="Lucida Sans"/>
            </a:endParaRPr>
          </a:p>
          <a:p>
            <a:pPr marL="0" lvl="0" indent="0" algn="ctr" rtl="0">
              <a:lnSpc>
                <a:spcPct val="80000"/>
              </a:lnSpc>
              <a:spcBef>
                <a:spcPts val="0"/>
              </a:spcBef>
              <a:spcAft>
                <a:spcPts val="0"/>
              </a:spcAft>
              <a:buNone/>
            </a:pPr>
            <a:r>
              <a:rPr lang="en-US" sz="2200">
                <a:solidFill>
                  <a:srgbClr val="595959"/>
                </a:solidFill>
                <a:latin typeface="Lucida Sans"/>
                <a:ea typeface="Lucida Sans"/>
                <a:cs typeface="Lucida Sans"/>
                <a:sym typeface="Lucida Sans"/>
              </a:rPr>
              <a:t>SAP Fellow</a:t>
            </a:r>
            <a:endParaRPr/>
          </a:p>
        </p:txBody>
      </p:sp>
      <p:sp>
        <p:nvSpPr>
          <p:cNvPr id="815" name="Shape 815"/>
          <p:cNvSpPr txBox="1"/>
          <p:nvPr/>
        </p:nvSpPr>
        <p:spPr>
          <a:xfrm>
            <a:off x="5186900" y="3468225"/>
            <a:ext cx="3179700" cy="12690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US" sz="2200" b="1">
                <a:solidFill>
                  <a:srgbClr val="595959"/>
                </a:solidFill>
                <a:latin typeface="Lucida Sans"/>
                <a:ea typeface="Lucida Sans"/>
                <a:cs typeface="Lucida Sans"/>
                <a:sym typeface="Lucida Sans"/>
              </a:rPr>
              <a:t>Aliya Washington </a:t>
            </a:r>
            <a:endParaRPr sz="2200" b="1">
              <a:solidFill>
                <a:srgbClr val="595959"/>
              </a:solidFill>
              <a:latin typeface="Lucida Sans"/>
              <a:ea typeface="Lucida Sans"/>
              <a:cs typeface="Lucida Sans"/>
              <a:sym typeface="Lucida Sans"/>
            </a:endParaRPr>
          </a:p>
          <a:p>
            <a:pPr marL="0" lvl="0" indent="0" algn="ctr" rtl="0">
              <a:lnSpc>
                <a:spcPct val="80000"/>
              </a:lnSpc>
              <a:spcBef>
                <a:spcPts val="0"/>
              </a:spcBef>
              <a:spcAft>
                <a:spcPts val="0"/>
              </a:spcAft>
              <a:buNone/>
            </a:pPr>
            <a:r>
              <a:rPr lang="en-US" sz="2200">
                <a:solidFill>
                  <a:srgbClr val="595959"/>
                </a:solidFill>
                <a:latin typeface="Lucida Sans"/>
                <a:ea typeface="Lucida Sans"/>
                <a:cs typeface="Lucida Sans"/>
                <a:sym typeface="Lucida Sans"/>
              </a:rPr>
              <a:t>Core Advocate Guest</a:t>
            </a:r>
            <a:endParaRPr/>
          </a:p>
        </p:txBody>
      </p:sp>
      <p:sp>
        <p:nvSpPr>
          <p:cNvPr id="816" name="Shape 816"/>
          <p:cNvSpPr txBox="1"/>
          <p:nvPr/>
        </p:nvSpPr>
        <p:spPr>
          <a:xfrm>
            <a:off x="658075" y="4619200"/>
            <a:ext cx="8155938" cy="1905000"/>
          </a:xfrm>
          <a:prstGeom prst="rect">
            <a:avLst/>
          </a:prstGeom>
          <a:noFill/>
          <a:ln>
            <a:noFill/>
          </a:ln>
        </p:spPr>
        <p:txBody>
          <a:bodyPr spcFirstLastPara="1" wrap="square" lIns="91425" tIns="91425" rIns="91425" bIns="91425" anchor="ctr" anchorCtr="0">
            <a:noAutofit/>
          </a:bodyPr>
          <a:lstStyle/>
          <a:p>
            <a:pPr marL="0" lvl="0" indent="0" rtl="0">
              <a:lnSpc>
                <a:spcPct val="80000"/>
              </a:lnSpc>
              <a:spcBef>
                <a:spcPts val="0"/>
              </a:spcBef>
              <a:spcAft>
                <a:spcPts val="600"/>
              </a:spcAft>
              <a:buNone/>
            </a:pPr>
            <a:r>
              <a:rPr lang="en-US" sz="2200" dirty="0">
                <a:solidFill>
                  <a:srgbClr val="575757"/>
                </a:solidFill>
                <a:latin typeface="Lucida Sans"/>
                <a:ea typeface="Lucida Sans"/>
                <a:cs typeface="Lucida Sans"/>
                <a:sym typeface="Lucida Sans"/>
              </a:rPr>
              <a:t>Your hosts from the Professional Learning Team:</a:t>
            </a:r>
            <a:endParaRPr sz="2200" dirty="0">
              <a:solidFill>
                <a:srgbClr val="595959"/>
              </a:solidFill>
              <a:latin typeface="Lucida Sans"/>
              <a:ea typeface="Lucida Sans"/>
              <a:cs typeface="Lucida Sans"/>
              <a:sym typeface="Lucida Sans"/>
            </a:endParaRPr>
          </a:p>
          <a:p>
            <a:pPr marL="457200" lvl="0" indent="-368300" rtl="0">
              <a:lnSpc>
                <a:spcPct val="80000"/>
              </a:lnSpc>
              <a:spcBef>
                <a:spcPts val="0"/>
              </a:spcBef>
              <a:spcAft>
                <a:spcPts val="600"/>
              </a:spcAft>
              <a:buClr>
                <a:srgbClr val="3F3F39"/>
              </a:buClr>
              <a:buSzPts val="2200"/>
              <a:buFont typeface="Lucida Sans"/>
              <a:buChar char="•"/>
            </a:pPr>
            <a:r>
              <a:rPr lang="en-US" sz="2200" dirty="0">
                <a:solidFill>
                  <a:srgbClr val="575757"/>
                </a:solidFill>
                <a:latin typeface="Lucida Sans"/>
                <a:ea typeface="Lucida Sans"/>
                <a:cs typeface="Lucida Sans"/>
                <a:sym typeface="Lucida Sans"/>
              </a:rPr>
              <a:t>Jennie Beltramini, SAP Math Specialist </a:t>
            </a:r>
            <a:endParaRPr sz="2200" dirty="0">
              <a:solidFill>
                <a:srgbClr val="575757"/>
              </a:solidFill>
              <a:latin typeface="Lucida Sans"/>
              <a:ea typeface="Lucida Sans"/>
              <a:cs typeface="Lucida Sans"/>
              <a:sym typeface="Lucida Sans"/>
            </a:endParaRPr>
          </a:p>
          <a:p>
            <a:pPr marL="457200" lvl="0" indent="-368300" rtl="0">
              <a:lnSpc>
                <a:spcPct val="80000"/>
              </a:lnSpc>
              <a:spcBef>
                <a:spcPts val="0"/>
              </a:spcBef>
              <a:spcAft>
                <a:spcPts val="600"/>
              </a:spcAft>
              <a:buClr>
                <a:srgbClr val="575757"/>
              </a:buClr>
              <a:buSzPts val="2200"/>
              <a:buFont typeface="Lucida Sans"/>
              <a:buChar char="•"/>
            </a:pPr>
            <a:r>
              <a:rPr lang="en-US" sz="2200" dirty="0">
                <a:solidFill>
                  <a:srgbClr val="575757"/>
                </a:solidFill>
                <a:latin typeface="Lucida Sans"/>
                <a:ea typeface="Lucida Sans"/>
                <a:cs typeface="Lucida Sans"/>
                <a:sym typeface="Lucida Sans"/>
              </a:rPr>
              <a:t>Tori Filler, SAP ELA Specialist </a:t>
            </a:r>
            <a:endParaRPr sz="2200" dirty="0">
              <a:solidFill>
                <a:srgbClr val="575757"/>
              </a:solidFill>
              <a:latin typeface="Lucida Sans"/>
              <a:ea typeface="Lucida Sans"/>
              <a:cs typeface="Lucida Sans"/>
              <a:sym typeface="Lucida Sans"/>
            </a:endParaRPr>
          </a:p>
          <a:p>
            <a:pPr marL="457200" lvl="0" indent="-368300" rtl="0">
              <a:lnSpc>
                <a:spcPct val="80000"/>
              </a:lnSpc>
              <a:spcBef>
                <a:spcPts val="0"/>
              </a:spcBef>
              <a:spcAft>
                <a:spcPts val="600"/>
              </a:spcAft>
              <a:buClr>
                <a:srgbClr val="575757"/>
              </a:buClr>
              <a:buSzPts val="2200"/>
              <a:buFont typeface="Lucida Sans"/>
              <a:buChar char="•"/>
            </a:pPr>
            <a:r>
              <a:rPr lang="en-US" sz="2200" dirty="0">
                <a:solidFill>
                  <a:srgbClr val="575757"/>
                </a:solidFill>
                <a:latin typeface="Lucida Sans"/>
                <a:ea typeface="Lucida Sans"/>
                <a:cs typeface="Lucida Sans"/>
                <a:sym typeface="Lucida Sans"/>
              </a:rPr>
              <a:t>Nicole Bravo, SAP Project Manager</a:t>
            </a:r>
            <a:endParaRPr sz="2200" dirty="0">
              <a:solidFill>
                <a:srgbClr val="595959"/>
              </a:solidFill>
              <a:latin typeface="Lucida Sans"/>
              <a:ea typeface="Lucida Sans"/>
              <a:cs typeface="Lucida Sans"/>
              <a:sym typeface="Lucida Sans"/>
            </a:endParaRPr>
          </a:p>
        </p:txBody>
      </p:sp>
      <p:pic>
        <p:nvPicPr>
          <p:cNvPr id="817" name="Shape 817"/>
          <p:cNvPicPr preferRelativeResize="0"/>
          <p:nvPr/>
        </p:nvPicPr>
        <p:blipFill>
          <a:blip r:embed="rId3">
            <a:alphaModFix/>
          </a:blip>
          <a:stretch>
            <a:fillRect/>
          </a:stretch>
        </p:blipFill>
        <p:spPr>
          <a:xfrm>
            <a:off x="5774100" y="1551075"/>
            <a:ext cx="2152650" cy="2152650"/>
          </a:xfrm>
          <a:prstGeom prst="rect">
            <a:avLst/>
          </a:prstGeom>
          <a:noFill/>
          <a:ln>
            <a:noFill/>
          </a:ln>
        </p:spPr>
      </p:pic>
      <p:pic>
        <p:nvPicPr>
          <p:cNvPr id="818" name="Shape 818"/>
          <p:cNvPicPr preferRelativeResize="0"/>
          <p:nvPr/>
        </p:nvPicPr>
        <p:blipFill>
          <a:blip r:embed="rId4">
            <a:alphaModFix/>
          </a:blip>
          <a:stretch>
            <a:fillRect/>
          </a:stretch>
        </p:blipFill>
        <p:spPr>
          <a:xfrm>
            <a:off x="1682687" y="1644550"/>
            <a:ext cx="1659073" cy="1965704"/>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xfrm>
            <a:off x="216565" y="2454409"/>
            <a:ext cx="8620500" cy="1517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Allerta"/>
              <a:buNone/>
            </a:pPr>
            <a:r>
              <a:rPr lang="en-US"/>
              <a:t>Question: </a:t>
            </a:r>
            <a:endParaRPr/>
          </a:p>
          <a:p>
            <a:pPr marL="0" marR="0" lvl="0" indent="0" algn="ctr" rtl="0">
              <a:lnSpc>
                <a:spcPct val="100000"/>
              </a:lnSpc>
              <a:spcBef>
                <a:spcPts val="0"/>
              </a:spcBef>
              <a:spcAft>
                <a:spcPts val="0"/>
              </a:spcAft>
              <a:buClr>
                <a:schemeClr val="lt1"/>
              </a:buClr>
              <a:buFont typeface="Allerta"/>
              <a:buNone/>
            </a:pPr>
            <a:r>
              <a:rPr lang="en-US"/>
              <a:t>How do you begin planning a lesson about a central text? </a:t>
            </a:r>
            <a:endParaRPr/>
          </a:p>
          <a:p>
            <a:pPr marL="0" marR="0" lvl="0" indent="0" algn="ctr" rtl="0">
              <a:lnSpc>
                <a:spcPct val="100000"/>
              </a:lnSpc>
              <a:spcBef>
                <a:spcPts val="0"/>
              </a:spcBef>
              <a:spcAft>
                <a:spcPts val="0"/>
              </a:spcAft>
              <a:buClr>
                <a:schemeClr val="lt1"/>
              </a:buClr>
              <a:buFont typeface="Allerta"/>
              <a:buNone/>
            </a:pP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p:txBody>
      </p:sp>
      <p:sp>
        <p:nvSpPr>
          <p:cNvPr id="992" name="Shape 992"/>
          <p:cNvSpPr txBox="1"/>
          <p:nvPr/>
        </p:nvSpPr>
        <p:spPr>
          <a:xfrm>
            <a:off x="1433875" y="3972236"/>
            <a:ext cx="6301500" cy="56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Font typeface="Allerta"/>
              <a:buNone/>
            </a:pPr>
            <a:r>
              <a:rPr lang="en-US" sz="1400" b="0" i="0" u="none" strike="noStrike" cap="none">
                <a:solidFill>
                  <a:srgbClr val="FFFFFF"/>
                </a:solidFill>
                <a:latin typeface="Allerta"/>
                <a:ea typeface="Allerta"/>
                <a:cs typeface="Allerta"/>
                <a:sym typeface="Allerta"/>
              </a:rPr>
              <a:t>Please use the Questions tab on your control panel to submit your response.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Shape 998"/>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Isolated Comprehension Skills Instruction</a:t>
            </a:r>
            <a:endParaRPr/>
          </a:p>
        </p:txBody>
      </p:sp>
      <p:pic>
        <p:nvPicPr>
          <p:cNvPr id="999" name="Shape 999"/>
          <p:cNvPicPr preferRelativeResize="0"/>
          <p:nvPr/>
        </p:nvPicPr>
        <p:blipFill>
          <a:blip r:embed="rId3">
            <a:alphaModFix/>
          </a:blip>
          <a:stretch>
            <a:fillRect/>
          </a:stretch>
        </p:blipFill>
        <p:spPr>
          <a:xfrm>
            <a:off x="662013" y="1700376"/>
            <a:ext cx="4181351" cy="3449625"/>
          </a:xfrm>
          <a:prstGeom prst="rect">
            <a:avLst/>
          </a:prstGeom>
          <a:noFill/>
          <a:ln>
            <a:noFill/>
          </a:ln>
        </p:spPr>
      </p:pic>
      <p:sp>
        <p:nvSpPr>
          <p:cNvPr id="1000" name="Shape 1000"/>
          <p:cNvSpPr txBox="1"/>
          <p:nvPr/>
        </p:nvSpPr>
        <p:spPr>
          <a:xfrm>
            <a:off x="1082150" y="2164275"/>
            <a:ext cx="3037800" cy="855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2400">
                <a:latin typeface="Lucida Sans"/>
                <a:ea typeface="Lucida Sans"/>
                <a:cs typeface="Lucida Sans"/>
                <a:sym typeface="Lucida Sans"/>
              </a:rPr>
              <a:t>This week we’ll describe characters with </a:t>
            </a:r>
            <a:r>
              <a:rPr lang="en-US" sz="2400" i="1">
                <a:latin typeface="Lucida Sans"/>
                <a:ea typeface="Lucida Sans"/>
                <a:cs typeface="Lucida Sans"/>
                <a:sym typeface="Lucida Sans"/>
              </a:rPr>
              <a:t>The Snowy Day</a:t>
            </a:r>
            <a:r>
              <a:rPr lang="en-US" sz="2400">
                <a:latin typeface="Lucida Sans"/>
                <a:ea typeface="Lucida Sans"/>
                <a:cs typeface="Lucida Sans"/>
                <a:sym typeface="Lucida Sans"/>
              </a:rPr>
              <a:t>. </a:t>
            </a:r>
            <a:endParaRPr sz="2400">
              <a:latin typeface="Lucida Sans"/>
              <a:ea typeface="Lucida Sans"/>
              <a:cs typeface="Lucida Sans"/>
              <a:sym typeface="Lucida Sans"/>
            </a:endParaRPr>
          </a:p>
        </p:txBody>
      </p:sp>
      <p:pic>
        <p:nvPicPr>
          <p:cNvPr id="1001" name="Shape 1001"/>
          <p:cNvPicPr preferRelativeResize="0"/>
          <p:nvPr/>
        </p:nvPicPr>
        <p:blipFill>
          <a:blip r:embed="rId4">
            <a:alphaModFix/>
          </a:blip>
          <a:stretch>
            <a:fillRect/>
          </a:stretch>
        </p:blipFill>
        <p:spPr>
          <a:xfrm>
            <a:off x="4904527" y="1326348"/>
            <a:ext cx="3687550" cy="3687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Shape 1007"/>
          <p:cNvSpPr txBox="1">
            <a:spLocks noGrp="1"/>
          </p:cNvSpPr>
          <p:nvPr>
            <p:ph type="title"/>
          </p:nvPr>
        </p:nvSpPr>
        <p:spPr>
          <a:xfrm>
            <a:off x="304800" y="183350"/>
            <a:ext cx="88392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Good Readers Draw on Many Skills &amp; Strategies to Comprehend a Text</a:t>
            </a:r>
            <a:endParaRPr/>
          </a:p>
        </p:txBody>
      </p:sp>
      <p:sp>
        <p:nvSpPr>
          <p:cNvPr id="1008" name="Shape 1008"/>
          <p:cNvSpPr txBox="1">
            <a:spLocks noGrp="1"/>
          </p:cNvSpPr>
          <p:nvPr>
            <p:ph type="body" idx="1"/>
          </p:nvPr>
        </p:nvSpPr>
        <p:spPr>
          <a:xfrm>
            <a:off x="285750" y="4784449"/>
            <a:ext cx="8572500" cy="1354200"/>
          </a:xfrm>
          <a:prstGeom prst="rect">
            <a:avLst/>
          </a:prstGeom>
        </p:spPr>
        <p:txBody>
          <a:bodyPr spcFirstLastPara="1" wrap="square" lIns="91425" tIns="91425" rIns="91425" bIns="91425" anchor="t" anchorCtr="0">
            <a:noAutofit/>
          </a:bodyPr>
          <a:lstStyle/>
          <a:p>
            <a:pPr marL="342900" lvl="0" indent="0" algn="ctr" rtl="0">
              <a:spcBef>
                <a:spcPts val="440"/>
              </a:spcBef>
              <a:spcAft>
                <a:spcPts val="0"/>
              </a:spcAft>
              <a:buNone/>
            </a:pPr>
            <a:r>
              <a:rPr lang="en-US" b="1"/>
              <a:t>Standard of Coherence: </a:t>
            </a:r>
            <a:endParaRPr b="1"/>
          </a:p>
          <a:p>
            <a:pPr marL="342900" lvl="0" indent="0" algn="ctr">
              <a:spcBef>
                <a:spcPts val="440"/>
              </a:spcBef>
              <a:spcAft>
                <a:spcPts val="0"/>
              </a:spcAft>
              <a:buNone/>
            </a:pPr>
            <a:r>
              <a:rPr lang="en-US"/>
              <a:t>The types and strengths of coherence the reader aims to maintain during reading</a:t>
            </a:r>
            <a:endParaRPr/>
          </a:p>
        </p:txBody>
      </p:sp>
      <p:pic>
        <p:nvPicPr>
          <p:cNvPr id="1009" name="Shape 1009"/>
          <p:cNvPicPr preferRelativeResize="0"/>
          <p:nvPr/>
        </p:nvPicPr>
        <p:blipFill rotWithShape="1">
          <a:blip r:embed="rId3">
            <a:alphaModFix/>
          </a:blip>
          <a:srcRect b="13599"/>
          <a:stretch/>
        </p:blipFill>
        <p:spPr>
          <a:xfrm>
            <a:off x="2255713" y="1617424"/>
            <a:ext cx="4632575" cy="2875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a:spLocks noGrp="1"/>
          </p:cNvSpPr>
          <p:nvPr>
            <p:ph type="title"/>
          </p:nvPr>
        </p:nvSpPr>
        <p:spPr>
          <a:xfrm>
            <a:off x="304800" y="46037"/>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Instead… </a:t>
            </a:r>
            <a:endParaRPr/>
          </a:p>
        </p:txBody>
      </p:sp>
      <p:sp>
        <p:nvSpPr>
          <p:cNvPr id="1016" name="Shape 1016"/>
          <p:cNvSpPr txBox="1">
            <a:spLocks noGrp="1"/>
          </p:cNvSpPr>
          <p:nvPr>
            <p:ph type="body" idx="1"/>
          </p:nvPr>
        </p:nvSpPr>
        <p:spPr>
          <a:xfrm>
            <a:off x="100013" y="4128900"/>
            <a:ext cx="8777288" cy="2040900"/>
          </a:xfrm>
          <a:prstGeom prst="rect">
            <a:avLst/>
          </a:prstGeom>
        </p:spPr>
        <p:txBody>
          <a:bodyPr spcFirstLastPara="1" wrap="square" lIns="91425" tIns="91425" rIns="91425" bIns="91425" anchor="t" anchorCtr="0">
            <a:noAutofit/>
          </a:bodyPr>
          <a:lstStyle/>
          <a:p>
            <a:pPr marL="0" lvl="0" indent="0" algn="ctr" rtl="0">
              <a:spcBef>
                <a:spcPts val="440"/>
              </a:spcBef>
              <a:spcAft>
                <a:spcPts val="0"/>
              </a:spcAft>
              <a:buNone/>
            </a:pPr>
            <a:r>
              <a:rPr lang="en-US" sz="2800" dirty="0">
                <a:solidFill>
                  <a:srgbClr val="229560"/>
                </a:solidFill>
              </a:rPr>
              <a:t>How can I help students understand </a:t>
            </a:r>
            <a:r>
              <a:rPr lang="en-US" sz="2800" i="1" dirty="0">
                <a:solidFill>
                  <a:srgbClr val="229560"/>
                </a:solidFill>
              </a:rPr>
              <a:t>this text?</a:t>
            </a:r>
            <a:endParaRPr sz="2800" i="1" dirty="0">
              <a:solidFill>
                <a:srgbClr val="229560"/>
              </a:solidFill>
            </a:endParaRPr>
          </a:p>
          <a:p>
            <a:pPr marL="0" lvl="0" indent="0" algn="ctr" rtl="0">
              <a:spcBef>
                <a:spcPts val="440"/>
              </a:spcBef>
              <a:spcAft>
                <a:spcPts val="0"/>
              </a:spcAft>
              <a:buNone/>
            </a:pPr>
            <a:r>
              <a:rPr lang="en-US" sz="2400" dirty="0"/>
              <a:t>ELA reading, writing, listening and language standards should be approached holistically, the text itself pointing to what distinct standards arise from its particular demands. </a:t>
            </a:r>
            <a:r>
              <a:rPr lang="en-US" sz="2400" i="1" dirty="0"/>
              <a:t> </a:t>
            </a:r>
            <a:endParaRPr sz="2400" i="1" dirty="0"/>
          </a:p>
          <a:p>
            <a:pPr marL="0" lvl="0" indent="0">
              <a:spcBef>
                <a:spcPts val="440"/>
              </a:spcBef>
              <a:spcAft>
                <a:spcPts val="0"/>
              </a:spcAft>
              <a:buNone/>
            </a:pPr>
            <a:endParaRPr sz="2400" dirty="0"/>
          </a:p>
        </p:txBody>
      </p:sp>
      <p:pic>
        <p:nvPicPr>
          <p:cNvPr id="1017" name="Shape 1017"/>
          <p:cNvPicPr preferRelativeResize="0"/>
          <p:nvPr/>
        </p:nvPicPr>
        <p:blipFill>
          <a:blip r:embed="rId3">
            <a:alphaModFix/>
          </a:blip>
          <a:stretch>
            <a:fillRect/>
          </a:stretch>
        </p:blipFill>
        <p:spPr>
          <a:xfrm>
            <a:off x="3013150" y="1066912"/>
            <a:ext cx="3179050" cy="3179075"/>
          </a:xfrm>
          <a:prstGeom prst="rect">
            <a:avLst/>
          </a:prstGeom>
          <a:noFill/>
          <a:ln>
            <a:noFill/>
          </a:ln>
        </p:spPr>
      </p:pic>
      <p:sp>
        <p:nvSpPr>
          <p:cNvPr id="1018" name="Shape 1018"/>
          <p:cNvSpPr txBox="1"/>
          <p:nvPr/>
        </p:nvSpPr>
        <p:spPr>
          <a:xfrm>
            <a:off x="318475" y="1066900"/>
            <a:ext cx="3000000" cy="1965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u="sng" dirty="0">
                <a:solidFill>
                  <a:srgbClr val="373737"/>
                </a:solidFill>
                <a:latin typeface="Lucida Sans"/>
                <a:ea typeface="Lucida Sans"/>
                <a:cs typeface="Lucida Sans"/>
                <a:sym typeface="Lucida Sans"/>
                <a:hlinkClick r:id="rId4"/>
              </a:rPr>
              <a:t>CCSS.ELA-LITERACY.RL.1.4</a:t>
            </a:r>
            <a:endParaRPr sz="900" u="sng" dirty="0">
              <a:solidFill>
                <a:srgbClr val="373737"/>
              </a:solidFill>
              <a:latin typeface="Lucida Sans"/>
              <a:ea typeface="Lucida Sans"/>
              <a:cs typeface="Lucida Sans"/>
              <a:sym typeface="Lucida Sans"/>
              <a:hlinkClick r:id="rId4"/>
            </a:endParaRPr>
          </a:p>
          <a:p>
            <a:pPr marL="0" lvl="0" indent="0" rtl="0">
              <a:spcBef>
                <a:spcPts val="0"/>
              </a:spcBef>
              <a:spcAft>
                <a:spcPts val="0"/>
              </a:spcAft>
              <a:buNone/>
            </a:pPr>
            <a:r>
              <a:rPr lang="en-US" sz="1250" dirty="0">
                <a:solidFill>
                  <a:srgbClr val="202020"/>
                </a:solidFill>
                <a:latin typeface="Lucida Sans"/>
                <a:ea typeface="Lucida Sans"/>
                <a:cs typeface="Lucida Sans"/>
                <a:sym typeface="Lucida Sans"/>
              </a:rPr>
              <a:t>Identify words and phrases in stories or poems that suggest feelings or appeal to the senses.</a:t>
            </a:r>
            <a:endParaRPr dirty="0">
              <a:latin typeface="Lucida Sans"/>
              <a:ea typeface="Lucida Sans"/>
              <a:cs typeface="Lucida Sans"/>
              <a:sym typeface="Lucida Sans"/>
            </a:endParaRPr>
          </a:p>
        </p:txBody>
      </p:sp>
      <p:sp>
        <p:nvSpPr>
          <p:cNvPr id="1019" name="Shape 1019"/>
          <p:cNvSpPr txBox="1"/>
          <p:nvPr/>
        </p:nvSpPr>
        <p:spPr>
          <a:xfrm>
            <a:off x="6364313" y="-228150"/>
            <a:ext cx="2499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u="sng">
                <a:solidFill>
                  <a:srgbClr val="373737"/>
                </a:solidFill>
                <a:latin typeface="Lucida Sans"/>
                <a:ea typeface="Lucida Sans"/>
                <a:cs typeface="Lucida Sans"/>
                <a:sym typeface="Lucida Sans"/>
                <a:hlinkClick r:id="rId5"/>
              </a:rPr>
              <a:t>CCSS.ELA-LITERACY.RL.1.7</a:t>
            </a:r>
            <a:endParaRPr sz="900" u="sng">
              <a:solidFill>
                <a:srgbClr val="373737"/>
              </a:solidFill>
              <a:latin typeface="Lucida Sans"/>
              <a:ea typeface="Lucida Sans"/>
              <a:cs typeface="Lucida Sans"/>
              <a:sym typeface="Lucida Sans"/>
              <a:hlinkClick r:id="rId5"/>
            </a:endParaRPr>
          </a:p>
          <a:p>
            <a:pPr marL="0" lvl="0" indent="0" rtl="0">
              <a:spcBef>
                <a:spcPts val="0"/>
              </a:spcBef>
              <a:spcAft>
                <a:spcPts val="0"/>
              </a:spcAft>
              <a:buNone/>
            </a:pPr>
            <a:r>
              <a:rPr lang="en-US" sz="1250">
                <a:solidFill>
                  <a:srgbClr val="202020"/>
                </a:solidFill>
                <a:latin typeface="Lucida Sans"/>
                <a:ea typeface="Lucida Sans"/>
                <a:cs typeface="Lucida Sans"/>
                <a:sym typeface="Lucida Sans"/>
              </a:rPr>
              <a:t>Use illustrations and details in a story to describe its characters, setting, or events.</a:t>
            </a:r>
            <a:endParaRPr>
              <a:latin typeface="Lucida Sans"/>
              <a:ea typeface="Lucida Sans"/>
              <a:cs typeface="Lucida Sans"/>
              <a:sym typeface="Lucida Sans"/>
            </a:endParaRPr>
          </a:p>
        </p:txBody>
      </p:sp>
      <p:sp>
        <p:nvSpPr>
          <p:cNvPr id="1020" name="Shape 1020"/>
          <p:cNvSpPr txBox="1"/>
          <p:nvPr/>
        </p:nvSpPr>
        <p:spPr>
          <a:xfrm>
            <a:off x="6259163" y="1156438"/>
            <a:ext cx="19656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u="sng">
                <a:solidFill>
                  <a:srgbClr val="373737"/>
                </a:solidFill>
                <a:latin typeface="Lucida Sans"/>
                <a:ea typeface="Lucida Sans"/>
                <a:cs typeface="Lucida Sans"/>
                <a:sym typeface="Lucida Sans"/>
                <a:hlinkClick r:id="rId6"/>
              </a:rPr>
              <a:t>CCSS.ELA-LITERACY.RL.1.1</a:t>
            </a:r>
            <a:endParaRPr sz="900" u="sng">
              <a:solidFill>
                <a:srgbClr val="373737"/>
              </a:solidFill>
              <a:latin typeface="Lucida Sans"/>
              <a:ea typeface="Lucida Sans"/>
              <a:cs typeface="Lucida Sans"/>
              <a:sym typeface="Lucida Sans"/>
              <a:hlinkClick r:id="rId6"/>
            </a:endParaRPr>
          </a:p>
          <a:p>
            <a:pPr marL="0" lvl="0" indent="0" rtl="0">
              <a:spcBef>
                <a:spcPts val="0"/>
              </a:spcBef>
              <a:spcAft>
                <a:spcPts val="0"/>
              </a:spcAft>
              <a:buNone/>
            </a:pPr>
            <a:r>
              <a:rPr lang="en-US" sz="1250">
                <a:solidFill>
                  <a:srgbClr val="202020"/>
                </a:solidFill>
                <a:latin typeface="Lucida Sans"/>
                <a:ea typeface="Lucida Sans"/>
                <a:cs typeface="Lucida Sans"/>
                <a:sym typeface="Lucida Sans"/>
              </a:rPr>
              <a:t>Ask and answer questions about key details in a text.</a:t>
            </a:r>
            <a:endParaRPr>
              <a:latin typeface="Lucida Sans"/>
              <a:ea typeface="Lucida Sans"/>
              <a:cs typeface="Lucida Sans"/>
              <a:sym typeface="Lucida Sans"/>
            </a:endParaRPr>
          </a:p>
        </p:txBody>
      </p:sp>
      <p:sp>
        <p:nvSpPr>
          <p:cNvPr id="1021" name="Shape 1021"/>
          <p:cNvSpPr txBox="1"/>
          <p:nvPr/>
        </p:nvSpPr>
        <p:spPr>
          <a:xfrm>
            <a:off x="752188" y="1818825"/>
            <a:ext cx="23679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u="sng" dirty="0">
                <a:solidFill>
                  <a:schemeClr val="accent5"/>
                </a:solidFill>
                <a:latin typeface="Lucida Sans"/>
                <a:ea typeface="Lucida Sans"/>
                <a:cs typeface="Lucida Sans"/>
                <a:sym typeface="Lucida Sans"/>
              </a:rPr>
              <a:t>CCSS.ELA-LITERACY.RL.1.2</a:t>
            </a:r>
            <a:endParaRPr sz="900" u="sng" dirty="0">
              <a:solidFill>
                <a:schemeClr val="accent5"/>
              </a:solidFill>
              <a:latin typeface="Lucida Sans"/>
              <a:ea typeface="Lucida Sans"/>
              <a:cs typeface="Lucida Sans"/>
              <a:sym typeface="Lucida Sans"/>
            </a:endParaRPr>
          </a:p>
          <a:p>
            <a:pPr marL="0" lvl="0" indent="0" rtl="0">
              <a:spcBef>
                <a:spcPts val="0"/>
              </a:spcBef>
              <a:spcAft>
                <a:spcPts val="0"/>
              </a:spcAft>
              <a:buNone/>
            </a:pPr>
            <a:r>
              <a:rPr lang="en-US" sz="1250" dirty="0">
                <a:solidFill>
                  <a:srgbClr val="202020"/>
                </a:solidFill>
                <a:latin typeface="Lucida Sans"/>
                <a:ea typeface="Lucida Sans"/>
                <a:cs typeface="Lucida Sans"/>
                <a:sym typeface="Lucida Sans"/>
              </a:rPr>
              <a:t>Retell stories, including key details, and demonstrate understanding of their central message or lesson.</a:t>
            </a:r>
            <a:endParaRPr dirty="0">
              <a:latin typeface="Lucida Sans"/>
              <a:ea typeface="Lucida Sans"/>
              <a:cs typeface="Lucida Sans"/>
              <a:sym typeface="Lucid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txBox="1">
            <a:spLocks noGrp="1"/>
          </p:cNvSpPr>
          <p:nvPr>
            <p:ph type="title"/>
          </p:nvPr>
        </p:nvSpPr>
        <p:spPr>
          <a:xfrm>
            <a:off x="285750" y="114537"/>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Traditional Literacy Instruction Oversimplifies Reading </a:t>
            </a:r>
            <a:endParaRPr/>
          </a:p>
        </p:txBody>
      </p:sp>
      <p:pic>
        <p:nvPicPr>
          <p:cNvPr id="1028" name="Shape 1028"/>
          <p:cNvPicPr preferRelativeResize="0"/>
          <p:nvPr/>
        </p:nvPicPr>
        <p:blipFill>
          <a:blip r:embed="rId3">
            <a:alphaModFix/>
          </a:blip>
          <a:stretch>
            <a:fillRect/>
          </a:stretch>
        </p:blipFill>
        <p:spPr>
          <a:xfrm>
            <a:off x="428875" y="1514850"/>
            <a:ext cx="1941600" cy="1464517"/>
          </a:xfrm>
          <a:prstGeom prst="rect">
            <a:avLst/>
          </a:prstGeom>
          <a:noFill/>
          <a:ln>
            <a:noFill/>
          </a:ln>
        </p:spPr>
      </p:pic>
      <p:pic>
        <p:nvPicPr>
          <p:cNvPr id="1029" name="Shape 1029"/>
          <p:cNvPicPr preferRelativeResize="0"/>
          <p:nvPr/>
        </p:nvPicPr>
        <p:blipFill>
          <a:blip r:embed="rId4">
            <a:alphaModFix/>
          </a:blip>
          <a:stretch>
            <a:fillRect/>
          </a:stretch>
        </p:blipFill>
        <p:spPr>
          <a:xfrm>
            <a:off x="2447350" y="1267425"/>
            <a:ext cx="5945375" cy="1976425"/>
          </a:xfrm>
          <a:prstGeom prst="rect">
            <a:avLst/>
          </a:prstGeom>
          <a:noFill/>
          <a:ln>
            <a:noFill/>
          </a:ln>
        </p:spPr>
      </p:pic>
      <p:pic>
        <p:nvPicPr>
          <p:cNvPr id="1030" name="Shape 1030"/>
          <p:cNvPicPr preferRelativeResize="0"/>
          <p:nvPr/>
        </p:nvPicPr>
        <p:blipFill>
          <a:blip r:embed="rId5">
            <a:alphaModFix/>
          </a:blip>
          <a:stretch>
            <a:fillRect/>
          </a:stretch>
        </p:blipFill>
        <p:spPr>
          <a:xfrm>
            <a:off x="428875" y="3905050"/>
            <a:ext cx="3386100" cy="2213324"/>
          </a:xfrm>
          <a:prstGeom prst="rect">
            <a:avLst/>
          </a:prstGeom>
          <a:noFill/>
          <a:ln>
            <a:noFill/>
          </a:ln>
        </p:spPr>
      </p:pic>
      <p:sp>
        <p:nvSpPr>
          <p:cNvPr id="1031" name="Shape 1031"/>
          <p:cNvSpPr txBox="1"/>
          <p:nvPr/>
        </p:nvSpPr>
        <p:spPr>
          <a:xfrm>
            <a:off x="861774" y="3361900"/>
            <a:ext cx="2214300" cy="42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a:solidFill>
                  <a:schemeClr val="accent4"/>
                </a:solidFill>
                <a:latin typeface="Lucida Sans"/>
                <a:ea typeface="Lucida Sans"/>
                <a:cs typeface="Lucida Sans"/>
                <a:sym typeface="Lucida Sans"/>
              </a:rPr>
              <a:t>Could be...</a:t>
            </a:r>
            <a:endParaRPr sz="2400" b="1">
              <a:solidFill>
                <a:schemeClr val="accent4"/>
              </a:solidFill>
              <a:latin typeface="Lucida Sans"/>
              <a:ea typeface="Lucida Sans"/>
              <a:cs typeface="Lucida Sans"/>
              <a:sym typeface="Lucida Sans"/>
            </a:endParaRPr>
          </a:p>
        </p:txBody>
      </p:sp>
      <p:sp>
        <p:nvSpPr>
          <p:cNvPr id="1032" name="Shape 1032"/>
          <p:cNvSpPr txBox="1"/>
          <p:nvPr/>
        </p:nvSpPr>
        <p:spPr>
          <a:xfrm>
            <a:off x="5450904" y="3787000"/>
            <a:ext cx="19416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chemeClr val="accent5"/>
                </a:solidFill>
                <a:latin typeface="Lucida Sans"/>
                <a:ea typeface="Lucida Sans"/>
                <a:cs typeface="Lucida Sans"/>
                <a:sym typeface="Lucida Sans"/>
              </a:rPr>
              <a:t>Vocabulary </a:t>
            </a:r>
            <a:endParaRPr sz="2400" i="1">
              <a:solidFill>
                <a:schemeClr val="accent5"/>
              </a:solidFill>
              <a:latin typeface="Lucida Sans"/>
              <a:ea typeface="Lucida Sans"/>
              <a:cs typeface="Lucida Sans"/>
              <a:sym typeface="Lucida Sans"/>
            </a:endParaRPr>
          </a:p>
        </p:txBody>
      </p:sp>
      <p:sp>
        <p:nvSpPr>
          <p:cNvPr id="1033" name="Shape 1033"/>
          <p:cNvSpPr txBox="1"/>
          <p:nvPr/>
        </p:nvSpPr>
        <p:spPr>
          <a:xfrm>
            <a:off x="4200529" y="4263575"/>
            <a:ext cx="1941600" cy="4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i="1">
                <a:solidFill>
                  <a:schemeClr val="accent3"/>
                </a:solidFill>
                <a:latin typeface="Lucida Sans"/>
                <a:ea typeface="Lucida Sans"/>
                <a:cs typeface="Lucida Sans"/>
                <a:sym typeface="Lucida Sans"/>
              </a:rPr>
              <a:t>Density of information presented</a:t>
            </a:r>
            <a:endParaRPr sz="2400" i="1">
              <a:solidFill>
                <a:schemeClr val="accent3"/>
              </a:solidFill>
              <a:latin typeface="Lucida Sans"/>
              <a:ea typeface="Lucida Sans"/>
              <a:cs typeface="Lucida Sans"/>
              <a:sym typeface="Lucida Sans"/>
            </a:endParaRPr>
          </a:p>
        </p:txBody>
      </p:sp>
      <p:sp>
        <p:nvSpPr>
          <p:cNvPr id="1034" name="Shape 1034"/>
          <p:cNvSpPr txBox="1"/>
          <p:nvPr/>
        </p:nvSpPr>
        <p:spPr>
          <a:xfrm>
            <a:off x="5006625" y="5511900"/>
            <a:ext cx="33861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chemeClr val="accent6"/>
                </a:solidFill>
                <a:latin typeface="Lucida Sans"/>
                <a:ea typeface="Lucida Sans"/>
                <a:cs typeface="Lucida Sans"/>
                <a:sym typeface="Lucida Sans"/>
              </a:rPr>
              <a:t>Knowledge demands</a:t>
            </a:r>
            <a:endParaRPr sz="2400" i="1">
              <a:solidFill>
                <a:schemeClr val="accent6"/>
              </a:solidFill>
              <a:latin typeface="Lucida Sans"/>
              <a:ea typeface="Lucida Sans"/>
              <a:cs typeface="Lucida Sans"/>
              <a:sym typeface="Lucida Sans"/>
            </a:endParaRPr>
          </a:p>
        </p:txBody>
      </p:sp>
      <p:sp>
        <p:nvSpPr>
          <p:cNvPr id="1035" name="Shape 1035"/>
          <p:cNvSpPr txBox="1"/>
          <p:nvPr/>
        </p:nvSpPr>
        <p:spPr>
          <a:xfrm>
            <a:off x="7534175" y="4098750"/>
            <a:ext cx="14067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chemeClr val="accent2"/>
                </a:solidFill>
                <a:latin typeface="Lucida Sans"/>
                <a:ea typeface="Lucida Sans"/>
                <a:cs typeface="Lucida Sans"/>
                <a:sym typeface="Lucida Sans"/>
              </a:rPr>
              <a:t>Syntax</a:t>
            </a:r>
            <a:endParaRPr sz="2400" i="1">
              <a:solidFill>
                <a:schemeClr val="accent2"/>
              </a:solidFill>
              <a:latin typeface="Lucida Sans"/>
              <a:ea typeface="Lucida Sans"/>
              <a:cs typeface="Lucida Sans"/>
              <a:sym typeface="Lucida Sans"/>
            </a:endParaRPr>
          </a:p>
        </p:txBody>
      </p:sp>
      <p:sp>
        <p:nvSpPr>
          <p:cNvPr id="1036" name="Shape 1036"/>
          <p:cNvSpPr txBox="1"/>
          <p:nvPr/>
        </p:nvSpPr>
        <p:spPr>
          <a:xfrm>
            <a:off x="6374675" y="4535663"/>
            <a:ext cx="14067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rgbClr val="282FFB"/>
                </a:solidFill>
                <a:latin typeface="Lucida Sans"/>
                <a:ea typeface="Lucida Sans"/>
                <a:cs typeface="Lucida Sans"/>
                <a:sym typeface="Lucida Sans"/>
              </a:rPr>
              <a:t>Fluency</a:t>
            </a:r>
            <a:endParaRPr sz="2400" i="1">
              <a:solidFill>
                <a:srgbClr val="282FFB"/>
              </a:solidFill>
              <a:latin typeface="Lucida Sans"/>
              <a:ea typeface="Lucida Sans"/>
              <a:cs typeface="Lucida Sans"/>
              <a:sym typeface="Lucida Sans"/>
            </a:endParaRPr>
          </a:p>
        </p:txBody>
      </p:sp>
      <p:sp>
        <p:nvSpPr>
          <p:cNvPr id="1037" name="Shape 1037"/>
          <p:cNvSpPr txBox="1"/>
          <p:nvPr/>
        </p:nvSpPr>
        <p:spPr>
          <a:xfrm>
            <a:off x="4702350" y="3253750"/>
            <a:ext cx="3641700" cy="4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accent4"/>
                </a:solidFill>
                <a:latin typeface="Lucida Sans"/>
                <a:ea typeface="Lucida Sans"/>
                <a:cs typeface="Lucida Sans"/>
                <a:sym typeface="Lucida Sans"/>
              </a:rPr>
              <a:t>But could also be...</a:t>
            </a:r>
            <a:endParaRPr sz="2400" b="1">
              <a:solidFill>
                <a:schemeClr val="accent4"/>
              </a:solidFill>
              <a:latin typeface="Lucida Sans"/>
              <a:ea typeface="Lucida Sans"/>
              <a:cs typeface="Lucida Sans"/>
              <a:sym typeface="Lucida Sans"/>
            </a:endParaRPr>
          </a:p>
        </p:txBody>
      </p:sp>
      <p:sp>
        <p:nvSpPr>
          <p:cNvPr id="1038" name="Shape 1038"/>
          <p:cNvSpPr txBox="1"/>
          <p:nvPr/>
        </p:nvSpPr>
        <p:spPr>
          <a:xfrm>
            <a:off x="4516050" y="6118375"/>
            <a:ext cx="4014300" cy="4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accent4"/>
                </a:solidFill>
                <a:latin typeface="Lucida Sans"/>
                <a:ea typeface="Lucida Sans"/>
                <a:cs typeface="Lucida Sans"/>
                <a:sym typeface="Lucida Sans"/>
              </a:rPr>
              <a:t>...among other things.</a:t>
            </a:r>
            <a:endParaRPr sz="2400" b="1">
              <a:solidFill>
                <a:schemeClr val="accent4"/>
              </a:solidFill>
              <a:latin typeface="Lucida Sans"/>
              <a:ea typeface="Lucida Sans"/>
              <a:cs typeface="Lucida Sans"/>
              <a:sym typeface="Lucida Sans"/>
            </a:endParaRPr>
          </a:p>
        </p:txBody>
      </p:sp>
      <p:sp>
        <p:nvSpPr>
          <p:cNvPr id="1039" name="Shape 1039"/>
          <p:cNvSpPr txBox="1"/>
          <p:nvPr/>
        </p:nvSpPr>
        <p:spPr>
          <a:xfrm>
            <a:off x="7306400" y="5023775"/>
            <a:ext cx="14067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rgbClr val="4E0E56"/>
                </a:solidFill>
                <a:latin typeface="Lucida Sans"/>
                <a:ea typeface="Lucida Sans"/>
                <a:cs typeface="Lucida Sans"/>
                <a:sym typeface="Lucida Sans"/>
              </a:rPr>
              <a:t>Stamina</a:t>
            </a:r>
            <a:endParaRPr sz="2400" i="1">
              <a:solidFill>
                <a:srgbClr val="4E0E56"/>
              </a:solidFill>
              <a:latin typeface="Lucida Sans"/>
              <a:ea typeface="Lucida Sans"/>
              <a:cs typeface="Lucida Sans"/>
              <a:sym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txBox="1">
            <a:spLocks noGrp="1"/>
          </p:cNvSpPr>
          <p:nvPr>
            <p:ph type="body" idx="1"/>
          </p:nvPr>
        </p:nvSpPr>
        <p:spPr>
          <a:xfrm>
            <a:off x="285750" y="5212567"/>
            <a:ext cx="8572500" cy="921000"/>
          </a:xfrm>
          <a:prstGeom prst="rect">
            <a:avLst/>
          </a:prstGeom>
        </p:spPr>
        <p:txBody>
          <a:bodyPr spcFirstLastPara="1" wrap="square" lIns="91425" tIns="91425" rIns="91425" bIns="91425" anchor="t" anchorCtr="0">
            <a:noAutofit/>
          </a:bodyPr>
          <a:lstStyle/>
          <a:p>
            <a:pPr marL="342900" lvl="0" indent="215900" algn="ctr" rtl="0">
              <a:spcBef>
                <a:spcPts val="440"/>
              </a:spcBef>
              <a:spcAft>
                <a:spcPts val="0"/>
              </a:spcAft>
              <a:buNone/>
            </a:pPr>
            <a:r>
              <a:rPr lang="en-US" sz="3000"/>
              <a:t>“A smooth road in the wrong direction.” </a:t>
            </a:r>
            <a:endParaRPr sz="3000"/>
          </a:p>
          <a:p>
            <a:pPr marL="342900" lvl="0" indent="215900" algn="ctr">
              <a:spcBef>
                <a:spcPts val="440"/>
              </a:spcBef>
              <a:spcAft>
                <a:spcPts val="0"/>
              </a:spcAft>
              <a:buNone/>
            </a:pPr>
            <a:r>
              <a:rPr lang="en-US"/>
              <a:t>-Silas Kulkarni, Teaching Lab</a:t>
            </a:r>
            <a:endParaRPr/>
          </a:p>
        </p:txBody>
      </p:sp>
      <p:pic>
        <p:nvPicPr>
          <p:cNvPr id="1046" name="Shape 1046"/>
          <p:cNvPicPr preferRelativeResize="0"/>
          <p:nvPr/>
        </p:nvPicPr>
        <p:blipFill>
          <a:blip r:embed="rId3">
            <a:alphaModFix/>
          </a:blip>
          <a:stretch>
            <a:fillRect/>
          </a:stretch>
        </p:blipFill>
        <p:spPr>
          <a:xfrm>
            <a:off x="2043000" y="1593587"/>
            <a:ext cx="5401700" cy="3670825"/>
          </a:xfrm>
          <a:prstGeom prst="rect">
            <a:avLst/>
          </a:prstGeom>
          <a:noFill/>
          <a:ln>
            <a:noFill/>
          </a:ln>
        </p:spPr>
      </p:pic>
      <p:sp>
        <p:nvSpPr>
          <p:cNvPr id="1047" name="Shape 1047"/>
          <p:cNvSpPr txBox="1">
            <a:spLocks noGrp="1"/>
          </p:cNvSpPr>
          <p:nvPr>
            <p:ph type="body" idx="1"/>
          </p:nvPr>
        </p:nvSpPr>
        <p:spPr>
          <a:xfrm>
            <a:off x="457600" y="310717"/>
            <a:ext cx="8572500" cy="921000"/>
          </a:xfrm>
          <a:prstGeom prst="rect">
            <a:avLst/>
          </a:prstGeom>
        </p:spPr>
        <p:txBody>
          <a:bodyPr spcFirstLastPara="1" wrap="square" lIns="91425" tIns="91425" rIns="91425" bIns="91425" anchor="t" anchorCtr="0">
            <a:noAutofit/>
          </a:bodyPr>
          <a:lstStyle/>
          <a:p>
            <a:pPr marL="0" lvl="0" indent="0" rtl="0">
              <a:spcBef>
                <a:spcPts val="440"/>
              </a:spcBef>
              <a:spcAft>
                <a:spcPts val="0"/>
              </a:spcAft>
              <a:buNone/>
            </a:pPr>
            <a:r>
              <a:rPr lang="en-US"/>
              <a:t>Using Isolated Comprehension Skills and Strategies in a  Teach &gt; Assess &gt; Reteach Cycle...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Shape 1053"/>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Literacy Instruction Backwards </a:t>
            </a:r>
            <a:endParaRPr/>
          </a:p>
        </p:txBody>
      </p:sp>
      <p:sp>
        <p:nvSpPr>
          <p:cNvPr id="1054" name="Shape 1054"/>
          <p:cNvSpPr txBox="1">
            <a:spLocks noGrp="1"/>
          </p:cNvSpPr>
          <p:nvPr>
            <p:ph type="title"/>
          </p:nvPr>
        </p:nvSpPr>
        <p:spPr>
          <a:xfrm>
            <a:off x="789900" y="4468825"/>
            <a:ext cx="76023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Traditional literacy instruction isolates, teaches, assesses and reteaches comprehension skills or standards. </a:t>
            </a:r>
            <a:endParaRPr/>
          </a:p>
          <a:p>
            <a:pPr marL="0" lvl="0" indent="0" algn="ctr" rtl="0">
              <a:spcBef>
                <a:spcPts val="0"/>
              </a:spcBef>
              <a:spcAft>
                <a:spcPts val="0"/>
              </a:spcAft>
              <a:buNone/>
            </a:pPr>
            <a:endParaRPr sz="1200"/>
          </a:p>
          <a:p>
            <a:pPr marL="0" lvl="0" indent="0" algn="ctr" rtl="0">
              <a:spcBef>
                <a:spcPts val="0"/>
              </a:spcBef>
              <a:spcAft>
                <a:spcPts val="0"/>
              </a:spcAft>
              <a:buNone/>
            </a:pPr>
            <a:r>
              <a:rPr lang="en-US"/>
              <a:t>Instead, we should use this method for foundational skills and let the text guide our reading comprehension instruction.</a:t>
            </a:r>
            <a:endParaRPr/>
          </a:p>
        </p:txBody>
      </p:sp>
      <p:pic>
        <p:nvPicPr>
          <p:cNvPr id="1055" name="Shape 1055"/>
          <p:cNvPicPr preferRelativeResize="0"/>
          <p:nvPr/>
        </p:nvPicPr>
        <p:blipFill>
          <a:blip r:embed="rId3">
            <a:alphaModFix/>
          </a:blip>
          <a:stretch>
            <a:fillRect/>
          </a:stretch>
        </p:blipFill>
        <p:spPr>
          <a:xfrm>
            <a:off x="1162050" y="1417637"/>
            <a:ext cx="6858000" cy="2190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Shape 1061"/>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Equitable Instruction: Literacy Accelerators   </a:t>
            </a:r>
            <a:endParaRPr/>
          </a:p>
        </p:txBody>
      </p:sp>
      <p:sp>
        <p:nvSpPr>
          <p:cNvPr id="1062" name="Shape 1062"/>
          <p:cNvSpPr txBox="1">
            <a:spLocks noGrp="1"/>
          </p:cNvSpPr>
          <p:nvPr>
            <p:ph type="body" idx="1"/>
          </p:nvPr>
        </p:nvSpPr>
        <p:spPr>
          <a:xfrm>
            <a:off x="376450" y="3875850"/>
            <a:ext cx="3900900" cy="1755600"/>
          </a:xfrm>
          <a:prstGeom prst="rect">
            <a:avLst/>
          </a:prstGeom>
        </p:spPr>
        <p:txBody>
          <a:bodyPr spcFirstLastPara="1" wrap="square" lIns="91425" tIns="91425" rIns="91425" bIns="91425" anchor="t" anchorCtr="0">
            <a:noAutofit/>
          </a:bodyPr>
          <a:lstStyle/>
          <a:p>
            <a:pPr marL="0" lvl="0" indent="0">
              <a:spcBef>
                <a:spcPts val="440"/>
              </a:spcBef>
              <a:spcAft>
                <a:spcPts val="0"/>
              </a:spcAft>
              <a:buNone/>
            </a:pPr>
            <a:r>
              <a:rPr lang="en-US" sz="2100"/>
              <a:t>Use systematic foundational skills instruction to solidify fluent reading of grade level text by Grade 3.  </a:t>
            </a:r>
            <a:endParaRPr sz="2100"/>
          </a:p>
        </p:txBody>
      </p:sp>
      <p:pic>
        <p:nvPicPr>
          <p:cNvPr id="1063" name="Shape 1063"/>
          <p:cNvPicPr preferRelativeResize="0"/>
          <p:nvPr/>
        </p:nvPicPr>
        <p:blipFill>
          <a:blip r:embed="rId3">
            <a:alphaModFix/>
          </a:blip>
          <a:stretch>
            <a:fillRect/>
          </a:stretch>
        </p:blipFill>
        <p:spPr>
          <a:xfrm>
            <a:off x="3376450" y="1803987"/>
            <a:ext cx="2531384" cy="1755637"/>
          </a:xfrm>
          <a:prstGeom prst="rect">
            <a:avLst/>
          </a:prstGeom>
          <a:noFill/>
          <a:ln>
            <a:noFill/>
          </a:ln>
        </p:spPr>
      </p:pic>
      <p:sp>
        <p:nvSpPr>
          <p:cNvPr id="1064" name="Shape 1064"/>
          <p:cNvSpPr txBox="1"/>
          <p:nvPr/>
        </p:nvSpPr>
        <p:spPr>
          <a:xfrm>
            <a:off x="5104500" y="4100250"/>
            <a:ext cx="3772800" cy="1836000"/>
          </a:xfrm>
          <a:prstGeom prst="rect">
            <a:avLst/>
          </a:prstGeom>
          <a:noFill/>
          <a:ln>
            <a:noFill/>
          </a:ln>
        </p:spPr>
        <p:txBody>
          <a:bodyPr spcFirstLastPara="1" wrap="square" lIns="91425" tIns="91425" rIns="91425" bIns="91425" anchor="ctr" anchorCtr="0">
            <a:noAutofit/>
          </a:bodyPr>
          <a:lstStyle/>
          <a:p>
            <a:pPr marL="0" lvl="0" indent="0" rtl="0">
              <a:spcBef>
                <a:spcPts val="440"/>
              </a:spcBef>
              <a:spcAft>
                <a:spcPts val="0"/>
              </a:spcAft>
              <a:buNone/>
            </a:pPr>
            <a:r>
              <a:rPr lang="en-US" sz="2100">
                <a:solidFill>
                  <a:srgbClr val="595959"/>
                </a:solidFill>
                <a:latin typeface="Lucida Sans"/>
                <a:ea typeface="Lucida Sans"/>
                <a:cs typeface="Lucida Sans"/>
                <a:sym typeface="Lucida Sans"/>
              </a:rPr>
              <a:t>After students are reading fluently, let the text guide your planning and ensure students have access to complex texts with rich vocabulary and knowledge of the world. </a:t>
            </a:r>
            <a:endParaRPr sz="2100"/>
          </a:p>
        </p:txBody>
      </p:sp>
      <p:sp>
        <p:nvSpPr>
          <p:cNvPr id="1065" name="Shape 1065"/>
          <p:cNvSpPr txBox="1"/>
          <p:nvPr/>
        </p:nvSpPr>
        <p:spPr>
          <a:xfrm>
            <a:off x="376450" y="1100250"/>
            <a:ext cx="30000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400" b="1">
                <a:solidFill>
                  <a:schemeClr val="accent5"/>
                </a:solidFill>
                <a:latin typeface="Lucida Sans"/>
                <a:ea typeface="Lucida Sans"/>
                <a:cs typeface="Lucida Sans"/>
                <a:sym typeface="Lucida Sans"/>
              </a:rPr>
              <a:t>ACCURATE DECODING AND FLUENCY</a:t>
            </a:r>
            <a:r>
              <a:rPr lang="en-US" sz="2400" b="1">
                <a:solidFill>
                  <a:srgbClr val="3F3F39"/>
                </a:solidFill>
                <a:latin typeface="Lucida Sans"/>
                <a:ea typeface="Lucida Sans"/>
                <a:cs typeface="Lucida Sans"/>
                <a:sym typeface="Lucida Sans"/>
              </a:rPr>
              <a:t> </a:t>
            </a:r>
            <a:endParaRPr sz="2400" b="1">
              <a:solidFill>
                <a:srgbClr val="3F3F39"/>
              </a:solidFill>
              <a:latin typeface="Lucida Sans"/>
              <a:ea typeface="Lucida Sans"/>
              <a:cs typeface="Lucida Sans"/>
              <a:sym typeface="Lucida Sans"/>
            </a:endParaRPr>
          </a:p>
        </p:txBody>
      </p:sp>
      <p:sp>
        <p:nvSpPr>
          <p:cNvPr id="1066" name="Shape 1066"/>
          <p:cNvSpPr txBox="1"/>
          <p:nvPr/>
        </p:nvSpPr>
        <p:spPr>
          <a:xfrm>
            <a:off x="5933650" y="1100250"/>
            <a:ext cx="27333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400" b="1">
                <a:solidFill>
                  <a:schemeClr val="accent5"/>
                </a:solidFill>
                <a:latin typeface="Lucida Sans"/>
                <a:ea typeface="Lucida Sans"/>
                <a:cs typeface="Lucida Sans"/>
                <a:sym typeface="Lucida Sans"/>
              </a:rPr>
              <a:t>VOCABULARY </a:t>
            </a:r>
            <a:endParaRPr sz="2400" b="1">
              <a:solidFill>
                <a:schemeClr val="accent5"/>
              </a:solidFill>
              <a:latin typeface="Lucida Sans"/>
              <a:ea typeface="Lucida Sans"/>
              <a:cs typeface="Lucida Sans"/>
              <a:sym typeface="Lucida Sans"/>
            </a:endParaRPr>
          </a:p>
          <a:p>
            <a:pPr marL="0" lvl="0" indent="0" algn="ctr" rtl="0">
              <a:lnSpc>
                <a:spcPct val="115000"/>
              </a:lnSpc>
              <a:spcBef>
                <a:spcPts val="0"/>
              </a:spcBef>
              <a:spcAft>
                <a:spcPts val="0"/>
              </a:spcAft>
              <a:buNone/>
            </a:pPr>
            <a:r>
              <a:rPr lang="en-US" sz="2400" b="1">
                <a:solidFill>
                  <a:schemeClr val="accent5"/>
                </a:solidFill>
                <a:latin typeface="Lucida Sans"/>
                <a:ea typeface="Lucida Sans"/>
                <a:cs typeface="Lucida Sans"/>
                <a:sym typeface="Lucida Sans"/>
              </a:rPr>
              <a:t>AND </a:t>
            </a:r>
            <a:endParaRPr sz="2400" b="1">
              <a:solidFill>
                <a:schemeClr val="accent5"/>
              </a:solidFill>
              <a:latin typeface="Lucida Sans"/>
              <a:ea typeface="Lucida Sans"/>
              <a:cs typeface="Lucida Sans"/>
              <a:sym typeface="Lucida Sans"/>
            </a:endParaRPr>
          </a:p>
          <a:p>
            <a:pPr marL="0" lvl="0" indent="0" algn="ctr" rtl="0">
              <a:lnSpc>
                <a:spcPct val="115000"/>
              </a:lnSpc>
              <a:spcBef>
                <a:spcPts val="0"/>
              </a:spcBef>
              <a:spcAft>
                <a:spcPts val="0"/>
              </a:spcAft>
              <a:buNone/>
            </a:pPr>
            <a:r>
              <a:rPr lang="en-US" sz="2400" b="1">
                <a:solidFill>
                  <a:schemeClr val="accent5"/>
                </a:solidFill>
                <a:latin typeface="Lucida Sans"/>
                <a:ea typeface="Lucida Sans"/>
                <a:cs typeface="Lucida Sans"/>
                <a:sym typeface="Lucida Sans"/>
              </a:rPr>
              <a:t>KNOWLEDGE </a:t>
            </a:r>
            <a:endParaRPr sz="2400" b="1">
              <a:solidFill>
                <a:schemeClr val="accent5"/>
              </a:solidFill>
              <a:latin typeface="Lucida Sans"/>
              <a:ea typeface="Lucida Sans"/>
              <a:cs typeface="Lucida Sans"/>
              <a:sym typeface="Lucid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Shape 1072"/>
          <p:cNvSpPr txBox="1">
            <a:spLocks noGrp="1"/>
          </p:cNvSpPr>
          <p:nvPr>
            <p:ph type="title"/>
          </p:nvPr>
        </p:nvSpPr>
        <p:spPr>
          <a:xfrm>
            <a:off x="216565" y="2454409"/>
            <a:ext cx="8620500" cy="151782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Allerta"/>
              <a:buNone/>
            </a:pPr>
            <a:r>
              <a:rPr lang="en-US" sz="2800" b="0" i="0" u="none" strike="noStrike" cap="none">
                <a:solidFill>
                  <a:schemeClr val="lt1"/>
                </a:solidFill>
                <a:latin typeface="Lucida Sans"/>
                <a:ea typeface="Lucida Sans"/>
                <a:cs typeface="Lucida Sans"/>
                <a:sym typeface="Lucida Sans"/>
              </a:rPr>
              <a:t>Question: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Font typeface="Allerta"/>
              <a:buNone/>
            </a:pPr>
            <a:r>
              <a:rPr lang="en-US" sz="2700"/>
              <a:t>What connections can you draw to your teaching practice or role? What are are you thinking about differently?</a:t>
            </a:r>
            <a:endParaRPr sz="2700"/>
          </a:p>
          <a:p>
            <a:pPr marL="0" marR="0" lvl="0" indent="0" algn="ctr" rtl="0">
              <a:lnSpc>
                <a:spcPct val="100000"/>
              </a:lnSpc>
              <a:spcBef>
                <a:spcPts val="0"/>
              </a:spcBef>
              <a:spcAft>
                <a:spcPts val="0"/>
              </a:spcAft>
              <a:buClr>
                <a:schemeClr val="lt1"/>
              </a:buClr>
              <a:buFont typeface="Allerta"/>
              <a:buNone/>
            </a:pP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p:txBody>
      </p:sp>
      <p:sp>
        <p:nvSpPr>
          <p:cNvPr id="1073" name="Shape 1073"/>
          <p:cNvSpPr txBox="1"/>
          <p:nvPr/>
        </p:nvSpPr>
        <p:spPr>
          <a:xfrm>
            <a:off x="1433875" y="4277036"/>
            <a:ext cx="6301500" cy="56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Font typeface="Allerta"/>
              <a:buNone/>
            </a:pPr>
            <a:r>
              <a:rPr lang="en-US" sz="1400" b="0" i="0" u="none" strike="noStrike" cap="none">
                <a:solidFill>
                  <a:srgbClr val="FFFFFF"/>
                </a:solidFill>
                <a:latin typeface="Allerta"/>
                <a:ea typeface="Allerta"/>
                <a:cs typeface="Allerta"/>
                <a:sym typeface="Allerta"/>
              </a:rPr>
              <a:t>Please use the Questions tab on your control panel to submit your response.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216565" y="2416482"/>
            <a:ext cx="8620500" cy="1676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Font typeface="Allerta"/>
              <a:buNone/>
            </a:pPr>
            <a:r>
              <a:rPr lang="en-US" sz="2400">
                <a:solidFill>
                  <a:srgbClr val="FFFFFF"/>
                </a:solidFill>
              </a:rPr>
              <a:t>Section 3: What does this look like in the classroom? </a:t>
            </a:r>
            <a:endParaRPr sz="2400">
              <a:solidFill>
                <a:srgbClr val="FFFFFF"/>
              </a:solidFill>
            </a:endParaRPr>
          </a:p>
          <a:p>
            <a:pPr marL="0" marR="0" lvl="0" indent="0" algn="l" rtl="0">
              <a:lnSpc>
                <a:spcPct val="100000"/>
              </a:lnSpc>
              <a:spcBef>
                <a:spcPts val="0"/>
              </a:spcBef>
              <a:spcAft>
                <a:spcPts val="0"/>
              </a:spcAft>
              <a:buClr>
                <a:schemeClr val="lt1"/>
              </a:buClr>
              <a:buFont typeface="Allerta"/>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Shape 824"/>
          <p:cNvSpPr txBox="1">
            <a:spLocks noGrp="1"/>
          </p:cNvSpPr>
          <p:nvPr>
            <p:ph type="title"/>
          </p:nvPr>
        </p:nvSpPr>
        <p:spPr>
          <a:xfrm>
            <a:off x="457200" y="460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Font typeface="Allerta"/>
              <a:buNone/>
            </a:pPr>
            <a:r>
              <a:rPr lang="en-US" sz="2800" b="0" i="0" u="none" strike="noStrike" cap="none">
                <a:solidFill>
                  <a:srgbClr val="575757"/>
                </a:solidFill>
                <a:latin typeface="Lucida Sans"/>
                <a:ea typeface="Lucida Sans"/>
                <a:cs typeface="Lucida Sans"/>
                <a:sym typeface="Lucida Sans"/>
              </a:rPr>
              <a:t>Who </a:t>
            </a:r>
            <a:r>
              <a:rPr lang="en-US" sz="2800">
                <a:solidFill>
                  <a:srgbClr val="575757"/>
                </a:solidFill>
                <a:latin typeface="Lucida Sans"/>
                <a:ea typeface="Lucida Sans"/>
                <a:cs typeface="Lucida Sans"/>
                <a:sym typeface="Lucida Sans"/>
              </a:rPr>
              <a:t>A</a:t>
            </a:r>
            <a:r>
              <a:rPr lang="en-US" sz="2800" b="0" i="0" u="none" strike="noStrike" cap="none">
                <a:solidFill>
                  <a:srgbClr val="575757"/>
                </a:solidFill>
                <a:latin typeface="Lucida Sans"/>
                <a:ea typeface="Lucida Sans"/>
                <a:cs typeface="Lucida Sans"/>
                <a:sym typeface="Lucida Sans"/>
              </a:rPr>
              <a:t>re Core Advocates?</a:t>
            </a:r>
            <a:endParaRPr/>
          </a:p>
        </p:txBody>
      </p:sp>
      <p:sp>
        <p:nvSpPr>
          <p:cNvPr id="825" name="Shape 825"/>
          <p:cNvSpPr txBox="1">
            <a:spLocks noGrp="1"/>
          </p:cNvSpPr>
          <p:nvPr>
            <p:ph type="body" idx="1"/>
          </p:nvPr>
        </p:nvSpPr>
        <p:spPr>
          <a:xfrm>
            <a:off x="457200" y="10668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2000" b="0" i="0" u="none" strike="noStrike" cap="none" dirty="0">
                <a:solidFill>
                  <a:srgbClr val="575757"/>
                </a:solidFill>
                <a:latin typeface="Lucida Sans" panose="020B0602030504020204" pitchFamily="34" charset="0"/>
                <a:ea typeface="Lucida Sans"/>
                <a:cs typeface="Lucida Sans"/>
                <a:sym typeface="Lucida Sans"/>
              </a:rPr>
              <a:t>Core Advocates are educators who:</a:t>
            </a:r>
          </a:p>
          <a:p>
            <a:pPr marL="0" marR="0" lvl="0" indent="0" algn="l" rtl="0">
              <a:lnSpc>
                <a:spcPct val="80000"/>
              </a:lnSpc>
              <a:spcBef>
                <a:spcPts val="0"/>
              </a:spcBef>
              <a:spcAft>
                <a:spcPts val="0"/>
              </a:spcAft>
              <a:buNone/>
            </a:pPr>
            <a:endParaRPr sz="1000" dirty="0">
              <a:latin typeface="Lucida Sans" panose="020B0602030504020204" pitchFamily="34" charset="0"/>
            </a:endParaRPr>
          </a:p>
          <a:p>
            <a:pPr lvl="0"/>
            <a:r>
              <a:rPr lang="en-US" sz="2000" dirty="0">
                <a:latin typeface="Lucida Sans" panose="020B0602030504020204" pitchFamily="34" charset="0"/>
              </a:rPr>
              <a:t>Believe in the potential of high-quality standards to prepare all students for college and careers;</a:t>
            </a:r>
          </a:p>
          <a:p>
            <a:pPr lvl="0"/>
            <a:r>
              <a:rPr lang="en-US" sz="2000" dirty="0">
                <a:latin typeface="Lucida Sans" panose="020B0602030504020204" pitchFamily="34" charset="0"/>
              </a:rPr>
              <a:t>Are eager to support their colleagues and communities in understanding and advocating for the college- and career-ready standards, and standards-aligned instruction;</a:t>
            </a:r>
          </a:p>
          <a:p>
            <a:pPr lvl="0"/>
            <a:r>
              <a:rPr lang="en-US" sz="2000" dirty="0">
                <a:latin typeface="Lucida Sans" panose="020B0602030504020204" pitchFamily="34" charset="0"/>
              </a:rPr>
              <a:t>Understand and embrace the Shifts in instruction and assessment required by the college- and </a:t>
            </a:r>
            <a:r>
              <a:rPr lang="en-US" sz="2000">
                <a:latin typeface="Lucida Sans" panose="020B0602030504020204" pitchFamily="34" charset="0"/>
              </a:rPr>
              <a:t>career-ready standards.</a:t>
            </a:r>
            <a:endParaRPr lang="en-US" sz="2000" dirty="0">
              <a:latin typeface="Lucida Sans" panose="020B0602030504020204" pitchFamily="34" charset="0"/>
            </a:endParaRPr>
          </a:p>
        </p:txBody>
      </p:sp>
      <p:pic>
        <p:nvPicPr>
          <p:cNvPr id="826" name="Shape 826"/>
          <p:cNvPicPr preferRelativeResize="0"/>
          <p:nvPr/>
        </p:nvPicPr>
        <p:blipFill>
          <a:blip r:embed="rId3">
            <a:alphaModFix/>
          </a:blip>
          <a:stretch>
            <a:fillRect/>
          </a:stretch>
        </p:blipFill>
        <p:spPr>
          <a:xfrm>
            <a:off x="2983825" y="4099018"/>
            <a:ext cx="3485901" cy="2361400"/>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Shape 1084"/>
          <p:cNvSpPr txBox="1">
            <a:spLocks noGrp="1"/>
          </p:cNvSpPr>
          <p:nvPr>
            <p:ph type="title"/>
          </p:nvPr>
        </p:nvSpPr>
        <p:spPr>
          <a:xfrm>
            <a:off x="216575" y="2693025"/>
            <a:ext cx="8620500" cy="13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Aliya Washington</a:t>
            </a:r>
            <a:endParaRPr/>
          </a:p>
          <a:p>
            <a:pPr marL="0" marR="0" lvl="0" indent="0" algn="l" rtl="0">
              <a:lnSpc>
                <a:spcPct val="100000"/>
              </a:lnSpc>
              <a:spcBef>
                <a:spcPts val="0"/>
              </a:spcBef>
              <a:spcAft>
                <a:spcPts val="0"/>
              </a:spcAft>
              <a:buClr>
                <a:schemeClr val="lt1"/>
              </a:buClr>
              <a:buSzPts val="2800"/>
              <a:buFont typeface="Allerta"/>
              <a:buNone/>
            </a:pPr>
            <a:r>
              <a:rPr lang="en-US" i="1"/>
              <a:t>Nashville, TN </a:t>
            </a:r>
            <a:endParaRPr i="1"/>
          </a:p>
          <a:p>
            <a:pPr marL="0" marR="0" lvl="0" indent="0" algn="l" rtl="0">
              <a:lnSpc>
                <a:spcPct val="100000"/>
              </a:lnSpc>
              <a:spcBef>
                <a:spcPts val="0"/>
              </a:spcBef>
              <a:spcAft>
                <a:spcPts val="0"/>
              </a:spcAft>
              <a:buClr>
                <a:schemeClr val="lt1"/>
              </a:buClr>
              <a:buSzPts val="2800"/>
              <a:buFont typeface="Allerta"/>
              <a:buNone/>
            </a:pPr>
            <a:r>
              <a:rPr lang="en-US"/>
              <a:t>Lead Coach</a:t>
            </a:r>
            <a:endParaRPr/>
          </a:p>
        </p:txBody>
      </p:sp>
      <p:sp>
        <p:nvSpPr>
          <p:cNvPr id="1085" name="Shape 1085"/>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86" name="Shape 1086"/>
          <p:cNvPicPr preferRelativeResize="0"/>
          <p:nvPr/>
        </p:nvPicPr>
        <p:blipFill>
          <a:blip r:embed="rId3">
            <a:alphaModFix/>
          </a:blip>
          <a:stretch>
            <a:fillRect/>
          </a:stretch>
        </p:blipFill>
        <p:spPr>
          <a:xfrm>
            <a:off x="5706750" y="1999054"/>
            <a:ext cx="2529775" cy="2529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Shape 109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Nashville Pilot </a:t>
            </a:r>
            <a:endParaRPr sz="2400" b="0" i="0" u="none" strike="noStrike" cap="none">
              <a:solidFill>
                <a:srgbClr val="595959"/>
              </a:solidFill>
              <a:latin typeface="Lucida Sans"/>
              <a:ea typeface="Lucida Sans"/>
              <a:cs typeface="Lucida Sans"/>
              <a:sym typeface="Lucida Sans"/>
            </a:endParaRPr>
          </a:p>
        </p:txBody>
      </p:sp>
      <p:pic>
        <p:nvPicPr>
          <p:cNvPr id="1093" name="Shape 1093"/>
          <p:cNvPicPr preferRelativeResize="0"/>
          <p:nvPr/>
        </p:nvPicPr>
        <p:blipFill>
          <a:blip r:embed="rId3">
            <a:alphaModFix/>
          </a:blip>
          <a:stretch>
            <a:fillRect/>
          </a:stretch>
        </p:blipFill>
        <p:spPr>
          <a:xfrm>
            <a:off x="2123475" y="1417637"/>
            <a:ext cx="5324475" cy="1905000"/>
          </a:xfrm>
          <a:prstGeom prst="rect">
            <a:avLst/>
          </a:prstGeom>
          <a:noFill/>
          <a:ln>
            <a:noFill/>
          </a:ln>
        </p:spPr>
      </p:pic>
      <p:sp>
        <p:nvSpPr>
          <p:cNvPr id="1094" name="Shape 1094"/>
          <p:cNvSpPr txBox="1">
            <a:spLocks noGrp="1"/>
          </p:cNvSpPr>
          <p:nvPr>
            <p:ph type="title"/>
          </p:nvPr>
        </p:nvSpPr>
        <p:spPr>
          <a:xfrm>
            <a:off x="398875" y="4233769"/>
            <a:ext cx="8572500" cy="1469700"/>
          </a:xfrm>
          <a:prstGeom prst="rect">
            <a:avLst/>
          </a:prstGeom>
          <a:noFill/>
          <a:ln>
            <a:noFill/>
          </a:ln>
        </p:spPr>
        <p:txBody>
          <a:bodyPr spcFirstLastPara="1" wrap="square" lIns="91425" tIns="91425" rIns="91425" bIns="91425" anchor="ctr" anchorCtr="0">
            <a:noAutofit/>
          </a:bodyPr>
          <a:lstStyle/>
          <a:p>
            <a:pPr marL="457200" marR="0" lvl="0" indent="-381000" algn="l" rtl="0">
              <a:lnSpc>
                <a:spcPct val="100000"/>
              </a:lnSpc>
              <a:spcBef>
                <a:spcPts val="0"/>
              </a:spcBef>
              <a:spcAft>
                <a:spcPts val="0"/>
              </a:spcAft>
              <a:buClr>
                <a:srgbClr val="434343"/>
              </a:buClr>
              <a:buSzPts val="2400"/>
              <a:buFont typeface="Lucida Sans"/>
              <a:buChar char="●"/>
            </a:pPr>
            <a:r>
              <a:rPr lang="en-US">
                <a:solidFill>
                  <a:srgbClr val="434343"/>
                </a:solidFill>
                <a:latin typeface="Lucida Sans"/>
                <a:ea typeface="Lucida Sans"/>
                <a:cs typeface="Lucida Sans"/>
                <a:sym typeface="Lucida Sans"/>
              </a:rPr>
              <a:t>Working with K-2 teachers in 9 schools  </a:t>
            </a:r>
            <a:endParaRPr>
              <a:solidFill>
                <a:srgbClr val="434343"/>
              </a:solidFill>
              <a:latin typeface="Lucida Sans"/>
              <a:ea typeface="Lucida Sans"/>
              <a:cs typeface="Lucida Sans"/>
              <a:sym typeface="Lucida Sans"/>
            </a:endParaRPr>
          </a:p>
          <a:p>
            <a:pPr marL="457200" marR="0" lvl="0" indent="-381000" algn="l" rtl="0">
              <a:lnSpc>
                <a:spcPct val="100000"/>
              </a:lnSpc>
              <a:spcBef>
                <a:spcPts val="0"/>
              </a:spcBef>
              <a:spcAft>
                <a:spcPts val="0"/>
              </a:spcAft>
              <a:buClr>
                <a:srgbClr val="434343"/>
              </a:buClr>
              <a:buSzPts val="2400"/>
              <a:buFont typeface="Lucida Sans"/>
              <a:buChar char="●"/>
            </a:pPr>
            <a:r>
              <a:rPr lang="en-US">
                <a:solidFill>
                  <a:srgbClr val="434343"/>
                </a:solidFill>
                <a:latin typeface="Lucida Sans"/>
                <a:ea typeface="Lucida Sans"/>
                <a:cs typeface="Lucida Sans"/>
                <a:sym typeface="Lucida Sans"/>
              </a:rPr>
              <a:t>Implemented: </a:t>
            </a:r>
            <a:endParaRPr>
              <a:solidFill>
                <a:srgbClr val="434343"/>
              </a:solidFill>
              <a:latin typeface="Lucida Sans"/>
              <a:ea typeface="Lucida Sans"/>
              <a:cs typeface="Lucida Sans"/>
              <a:sym typeface="Lucida Sans"/>
            </a:endParaRPr>
          </a:p>
          <a:p>
            <a:pPr marL="914400" marR="0" lvl="1" indent="-381000" algn="l" rtl="0">
              <a:lnSpc>
                <a:spcPct val="100000"/>
              </a:lnSpc>
              <a:spcBef>
                <a:spcPts val="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45 minutes for foundational skills  </a:t>
            </a:r>
            <a:endParaRPr sz="2400">
              <a:solidFill>
                <a:srgbClr val="434343"/>
              </a:solidFill>
              <a:latin typeface="Lucida Sans"/>
              <a:ea typeface="Lucida Sans"/>
              <a:cs typeface="Lucida Sans"/>
              <a:sym typeface="Lucida Sans"/>
            </a:endParaRPr>
          </a:p>
          <a:p>
            <a:pPr marL="914400" marR="0" lvl="1" indent="-381000" algn="l" rtl="0">
              <a:lnSpc>
                <a:spcPct val="100000"/>
              </a:lnSpc>
              <a:spcBef>
                <a:spcPts val="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Complex text read aloud with a focus on knowledge building </a:t>
            </a:r>
            <a:endParaRPr sz="2400">
              <a:solidFill>
                <a:srgbClr val="434343"/>
              </a:solidFill>
              <a:latin typeface="Lucida Sans"/>
              <a:ea typeface="Lucida Sans"/>
              <a:cs typeface="Lucida Sans"/>
              <a:sym typeface="Lucid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Shape 1100"/>
          <p:cNvSpPr txBox="1">
            <a:spLocks noGrp="1"/>
          </p:cNvSpPr>
          <p:nvPr>
            <p:ph type="title"/>
          </p:nvPr>
        </p:nvSpPr>
        <p:spPr>
          <a:xfrm>
            <a:off x="285750" y="274650"/>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Successes Implementing This Approach </a:t>
            </a:r>
            <a:endParaRPr sz="2400" b="0" i="0" u="none" strike="noStrike" cap="none">
              <a:solidFill>
                <a:srgbClr val="595959"/>
              </a:solidFill>
              <a:latin typeface="Lucida Sans"/>
              <a:ea typeface="Lucida Sans"/>
              <a:cs typeface="Lucida Sans"/>
              <a:sym typeface="Lucida Sans"/>
            </a:endParaRPr>
          </a:p>
        </p:txBody>
      </p:sp>
      <p:sp>
        <p:nvSpPr>
          <p:cNvPr id="1101" name="Shape 1101"/>
          <p:cNvSpPr txBox="1">
            <a:spLocks noGrp="1"/>
          </p:cNvSpPr>
          <p:nvPr>
            <p:ph type="body" idx="1"/>
          </p:nvPr>
        </p:nvSpPr>
        <p:spPr>
          <a:xfrm>
            <a:off x="694800" y="4478200"/>
            <a:ext cx="7754400" cy="1778400"/>
          </a:xfrm>
          <a:prstGeom prst="rect">
            <a:avLst/>
          </a:prstGeom>
          <a:noFill/>
          <a:ln>
            <a:noFill/>
          </a:ln>
        </p:spPr>
        <p:txBody>
          <a:bodyPr spcFirstLastPara="1" wrap="square" lIns="91425" tIns="91425" rIns="91425" bIns="91425" anchor="t" anchorCtr="0">
            <a:noAutofit/>
          </a:bodyPr>
          <a:lstStyle/>
          <a:p>
            <a:pPr marL="342900" lvl="0" indent="-355600" rtl="0">
              <a:lnSpc>
                <a:spcPct val="115000"/>
              </a:lnSpc>
              <a:spcBef>
                <a:spcPts val="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Improved student achievement and decrease in students requiring Tiers 2 &amp; 3 intervention </a:t>
            </a:r>
            <a:endParaRPr sz="2400">
              <a:solidFill>
                <a:srgbClr val="434343"/>
              </a:solidFill>
              <a:latin typeface="Lucida Sans"/>
              <a:ea typeface="Lucida Sans"/>
              <a:cs typeface="Lucida Sans"/>
              <a:sym typeface="Lucida Sans"/>
            </a:endParaRPr>
          </a:p>
          <a:p>
            <a:pPr marL="0" lvl="0" indent="0" rtl="0">
              <a:lnSpc>
                <a:spcPct val="115000"/>
              </a:lnSpc>
              <a:spcBef>
                <a:spcPts val="0"/>
              </a:spcBef>
              <a:spcAft>
                <a:spcPts val="0"/>
              </a:spcAft>
              <a:buNone/>
            </a:pPr>
            <a:endParaRPr sz="700">
              <a:solidFill>
                <a:srgbClr val="434343"/>
              </a:solidFill>
              <a:latin typeface="Lucida Sans"/>
              <a:ea typeface="Lucida Sans"/>
              <a:cs typeface="Lucida Sans"/>
              <a:sym typeface="Lucida Sans"/>
            </a:endParaRPr>
          </a:p>
          <a:p>
            <a:pPr marL="342900" lvl="0" indent="-355600" rtl="0">
              <a:lnSpc>
                <a:spcPct val="115000"/>
              </a:lnSpc>
              <a:spcBef>
                <a:spcPts val="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Increased teacher knowledge and enthusiasm</a:t>
            </a:r>
            <a:endParaRPr sz="2400">
              <a:solidFill>
                <a:srgbClr val="434343"/>
              </a:solidFill>
              <a:latin typeface="Lucida Sans"/>
              <a:ea typeface="Lucida Sans"/>
              <a:cs typeface="Lucida Sans"/>
              <a:sym typeface="Lucida Sans"/>
            </a:endParaRPr>
          </a:p>
          <a:p>
            <a:pPr marL="0" marR="0" lvl="0" indent="0" algn="l" rtl="0">
              <a:lnSpc>
                <a:spcPct val="115000"/>
              </a:lnSpc>
              <a:spcBef>
                <a:spcPts val="0"/>
              </a:spcBef>
              <a:spcAft>
                <a:spcPts val="0"/>
              </a:spcAft>
              <a:buNone/>
            </a:pPr>
            <a:endParaRPr sz="2400">
              <a:solidFill>
                <a:srgbClr val="434343"/>
              </a:solidFill>
              <a:latin typeface="Lucida Sans"/>
              <a:ea typeface="Lucida Sans"/>
              <a:cs typeface="Lucida Sans"/>
              <a:sym typeface="Lucida Sans"/>
            </a:endParaRPr>
          </a:p>
        </p:txBody>
      </p:sp>
      <p:pic>
        <p:nvPicPr>
          <p:cNvPr id="1102" name="Shape 1102"/>
          <p:cNvPicPr preferRelativeResize="0"/>
          <p:nvPr/>
        </p:nvPicPr>
        <p:blipFill>
          <a:blip r:embed="rId3">
            <a:alphaModFix/>
          </a:blip>
          <a:stretch>
            <a:fillRect/>
          </a:stretch>
        </p:blipFill>
        <p:spPr>
          <a:xfrm>
            <a:off x="3457600" y="1766376"/>
            <a:ext cx="2428000" cy="2182125"/>
          </a:xfrm>
          <a:prstGeom prst="rect">
            <a:avLst/>
          </a:prstGeom>
          <a:noFill/>
          <a:ln>
            <a:noFill/>
          </a:ln>
        </p:spPr>
      </p:pic>
      <p:pic>
        <p:nvPicPr>
          <p:cNvPr id="1103" name="Shape 1103"/>
          <p:cNvPicPr preferRelativeResize="0"/>
          <p:nvPr/>
        </p:nvPicPr>
        <p:blipFill>
          <a:blip r:embed="rId4">
            <a:alphaModFix/>
          </a:blip>
          <a:stretch>
            <a:fillRect/>
          </a:stretch>
        </p:blipFill>
        <p:spPr>
          <a:xfrm>
            <a:off x="6548850" y="455924"/>
            <a:ext cx="2181349" cy="780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Challenges Implementing this Approach </a:t>
            </a:r>
            <a:endParaRPr sz="2400" b="0" i="0" u="none" strike="noStrike" cap="none">
              <a:solidFill>
                <a:srgbClr val="595959"/>
              </a:solidFill>
              <a:latin typeface="Lucida Sans"/>
              <a:ea typeface="Lucida Sans"/>
              <a:cs typeface="Lucida Sans"/>
              <a:sym typeface="Lucida Sans"/>
            </a:endParaRPr>
          </a:p>
        </p:txBody>
      </p:sp>
      <p:sp>
        <p:nvSpPr>
          <p:cNvPr id="1110" name="Shape 1110"/>
          <p:cNvSpPr txBox="1">
            <a:spLocks noGrp="1"/>
          </p:cNvSpPr>
          <p:nvPr>
            <p:ph type="body" idx="1"/>
          </p:nvPr>
        </p:nvSpPr>
        <p:spPr>
          <a:xfrm>
            <a:off x="304800" y="4837600"/>
            <a:ext cx="8572500" cy="14301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Shifting thinking about instruction </a:t>
            </a:r>
            <a:endParaRPr sz="2400">
              <a:latin typeface="Lucida Sans"/>
              <a:ea typeface="Lucida Sans"/>
              <a:cs typeface="Lucida Sans"/>
              <a:sym typeface="Lucida Sans"/>
            </a:endParaRPr>
          </a:p>
          <a:p>
            <a:pPr marL="0" marR="0" lvl="0" indent="0" algn="l" rtl="0">
              <a:lnSpc>
                <a:spcPct val="115000"/>
              </a:lnSpc>
              <a:spcBef>
                <a:spcPts val="0"/>
              </a:spcBef>
              <a:spcAft>
                <a:spcPts val="0"/>
              </a:spcAft>
              <a:buNone/>
            </a:pPr>
            <a:endParaRPr sz="700">
              <a:latin typeface="Lucida Sans"/>
              <a:ea typeface="Lucida Sans"/>
              <a:cs typeface="Lucida Sans"/>
              <a:sym typeface="Lucida Sans"/>
            </a:endParaRPr>
          </a:p>
          <a:p>
            <a:pPr marL="457200" marR="0" lvl="0" indent="-381000" algn="l" rtl="0">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Aligning leadership and teacher expectations </a:t>
            </a:r>
            <a:endParaRPr sz="2400">
              <a:latin typeface="Lucida Sans"/>
              <a:ea typeface="Lucida Sans"/>
              <a:cs typeface="Lucida Sans"/>
              <a:sym typeface="Lucida Sans"/>
            </a:endParaRPr>
          </a:p>
        </p:txBody>
      </p:sp>
      <p:pic>
        <p:nvPicPr>
          <p:cNvPr id="1111" name="Shape 1111"/>
          <p:cNvPicPr preferRelativeResize="0"/>
          <p:nvPr/>
        </p:nvPicPr>
        <p:blipFill>
          <a:blip r:embed="rId3">
            <a:alphaModFix/>
          </a:blip>
          <a:stretch>
            <a:fillRect/>
          </a:stretch>
        </p:blipFill>
        <p:spPr>
          <a:xfrm>
            <a:off x="6548850" y="455924"/>
            <a:ext cx="2181349" cy="780450"/>
          </a:xfrm>
          <a:prstGeom prst="rect">
            <a:avLst/>
          </a:prstGeom>
          <a:noFill/>
          <a:ln>
            <a:noFill/>
          </a:ln>
        </p:spPr>
      </p:pic>
      <p:pic>
        <p:nvPicPr>
          <p:cNvPr id="1112" name="Shape 1112"/>
          <p:cNvPicPr preferRelativeResize="0"/>
          <p:nvPr/>
        </p:nvPicPr>
        <p:blipFill>
          <a:blip r:embed="rId4">
            <a:alphaModFix/>
          </a:blip>
          <a:stretch>
            <a:fillRect/>
          </a:stretch>
        </p:blipFill>
        <p:spPr>
          <a:xfrm>
            <a:off x="3276050" y="1641172"/>
            <a:ext cx="2630000" cy="2630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our </a:t>
            </a:r>
            <a:r>
              <a:rPr lang="en-US"/>
              <a:t>g</a:t>
            </a:r>
            <a:r>
              <a:rPr lang="en-US" sz="2800" b="0" i="0" u="none" strike="noStrike" cap="none">
                <a:solidFill>
                  <a:schemeClr val="lt1"/>
                </a:solidFill>
                <a:latin typeface="Lucida Sans"/>
                <a:ea typeface="Lucida Sans"/>
                <a:cs typeface="Lucida Sans"/>
                <a:sym typeface="Lucida Sans"/>
              </a:rPr>
              <a:t>uests?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Shape 1124"/>
          <p:cNvSpPr txBox="1">
            <a:spLocks noGrp="1"/>
          </p:cNvSpPr>
          <p:nvPr>
            <p:ph type="title"/>
          </p:nvPr>
        </p:nvSpPr>
        <p:spPr>
          <a:xfrm>
            <a:off x="304800" y="1983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125" name="Shape 11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126" name="Shape 1126" descr="Join Core Advocates.PNG"/>
          <p:cNvPicPr preferRelativeResize="0"/>
          <p:nvPr/>
        </p:nvPicPr>
        <p:blipFill rotWithShape="1">
          <a:blip r:embed="rId3">
            <a:alphaModFix/>
          </a:blip>
          <a:srcRect/>
          <a:stretch/>
        </p:blipFill>
        <p:spPr>
          <a:xfrm>
            <a:off x="0" y="1547832"/>
            <a:ext cx="9110167" cy="4802979"/>
          </a:xfrm>
          <a:prstGeom prst="rect">
            <a:avLst/>
          </a:prstGeom>
          <a:noFill/>
          <a:ln>
            <a:noFill/>
          </a:ln>
        </p:spPr>
      </p:pic>
      <p:sp>
        <p:nvSpPr>
          <p:cNvPr id="1127" name="Shape 1127"/>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75757"/>
                </a:solidFill>
                <a:latin typeface="Lucida Sans"/>
                <a:ea typeface="Lucida Sans"/>
                <a:cs typeface="Lucida Sans"/>
                <a:sym typeface="Lucida Sans"/>
              </a:rPr>
              <a:t>Tell </a:t>
            </a:r>
            <a:r>
              <a:rPr lang="en-US" sz="2800">
                <a:solidFill>
                  <a:srgbClr val="575757"/>
                </a:solidFill>
              </a:rPr>
              <a:t>U</a:t>
            </a:r>
            <a:r>
              <a:rPr lang="en-US" sz="2800" b="0" i="0" u="none" strike="noStrike" cap="none">
                <a:solidFill>
                  <a:srgbClr val="575757"/>
                </a:solidFill>
                <a:latin typeface="Lucida Sans"/>
                <a:ea typeface="Lucida Sans"/>
                <a:cs typeface="Lucida Sans"/>
                <a:sym typeface="Lucida Sans"/>
              </a:rPr>
              <a:t>s </a:t>
            </a:r>
            <a:r>
              <a:rPr lang="en-US" sz="2800">
                <a:solidFill>
                  <a:srgbClr val="575757"/>
                </a:solidFill>
              </a:rPr>
              <a:t>A</a:t>
            </a:r>
            <a:r>
              <a:rPr lang="en-US" sz="2800" b="0" i="0" u="none" strike="noStrike" cap="none">
                <a:solidFill>
                  <a:srgbClr val="575757"/>
                </a:solidFill>
                <a:latin typeface="Lucida Sans"/>
                <a:ea typeface="Lucida Sans"/>
                <a:cs typeface="Lucida Sans"/>
                <a:sym typeface="Lucida Sans"/>
              </a:rPr>
              <a:t>bout </a:t>
            </a:r>
            <a:r>
              <a:rPr lang="en-US" sz="2800">
                <a:solidFill>
                  <a:srgbClr val="575757"/>
                </a:solidFill>
              </a:rPr>
              <a:t>Y</a:t>
            </a:r>
            <a:r>
              <a:rPr lang="en-US" sz="2800" b="0" i="0" u="none" strike="noStrike" cap="none">
                <a:solidFill>
                  <a:srgbClr val="575757"/>
                </a:solidFill>
                <a:latin typeface="Lucida Sans"/>
                <a:ea typeface="Lucida Sans"/>
                <a:cs typeface="Lucida Sans"/>
                <a:sym typeface="Lucida Sans"/>
              </a:rPr>
              <a:t>our </a:t>
            </a:r>
            <a:r>
              <a:rPr lang="en-US" sz="2800">
                <a:solidFill>
                  <a:srgbClr val="575757"/>
                </a:solidFill>
              </a:rPr>
              <a:t>E</a:t>
            </a:r>
            <a:r>
              <a:rPr lang="en-US" sz="2800" b="0" i="0" u="none" strike="noStrike" cap="none">
                <a:solidFill>
                  <a:srgbClr val="575757"/>
                </a:solidFill>
                <a:latin typeface="Lucida Sans"/>
                <a:ea typeface="Lucida Sans"/>
                <a:cs typeface="Lucida Sans"/>
                <a:sym typeface="Lucida Sans"/>
              </a:rPr>
              <a:t>fforts</a:t>
            </a:r>
            <a:endParaRPr/>
          </a:p>
        </p:txBody>
      </p:sp>
      <p:pic>
        <p:nvPicPr>
          <p:cNvPr id="1134" name="Shape 1134"/>
          <p:cNvPicPr preferRelativeResize="0"/>
          <p:nvPr/>
        </p:nvPicPr>
        <p:blipFill rotWithShape="1">
          <a:blip r:embed="rId3">
            <a:alphaModFix/>
          </a:blip>
          <a:srcRect/>
          <a:stretch/>
        </p:blipFill>
        <p:spPr>
          <a:xfrm>
            <a:off x="1762125" y="1290824"/>
            <a:ext cx="5609129" cy="4471004"/>
          </a:xfrm>
          <a:prstGeom prst="rect">
            <a:avLst/>
          </a:prstGeom>
          <a:noFill/>
          <a:ln>
            <a:noFill/>
          </a:ln>
        </p:spPr>
      </p:pic>
      <p:sp>
        <p:nvSpPr>
          <p:cNvPr id="1135" name="Shape 1135"/>
          <p:cNvSpPr txBox="1"/>
          <p:nvPr/>
        </p:nvSpPr>
        <p:spPr>
          <a:xfrm>
            <a:off x="583738" y="6010675"/>
            <a:ext cx="79659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US" sz="2400" b="0" i="0" u="sng" strike="noStrike" cap="none">
                <a:solidFill>
                  <a:schemeClr val="hlink"/>
                </a:solidFill>
                <a:latin typeface="Lucida Sans"/>
                <a:ea typeface="Lucida Sans"/>
                <a:cs typeface="Lucida Sans"/>
                <a:sym typeface="Lucida Sans"/>
                <a:hlinkClick r:id="rId4"/>
              </a:rPr>
              <a:t>www.achievethecore.org/educators-taking-action</a:t>
            </a:r>
            <a:r>
              <a:rPr lang="en-US" sz="2400" b="0" i="0" u="none" strike="noStrike" cap="none">
                <a:solidFill>
                  <a:srgbClr val="666666"/>
                </a:solidFill>
                <a:latin typeface="Lucida Sans"/>
                <a:ea typeface="Lucida Sans"/>
                <a:cs typeface="Lucida Sans"/>
                <a:sym typeface="Lucida Sans"/>
              </a:rPr>
              <a:t> </a:t>
            </a:r>
            <a:endParaRPr sz="2400" b="0" i="0" u="none" strike="noStrike" cap="none">
              <a:solidFill>
                <a:srgbClr val="666666"/>
              </a:solidFill>
              <a:latin typeface="Lucida Sans"/>
              <a:ea typeface="Lucida Sans"/>
              <a:cs typeface="Lucida Sans"/>
              <a:sym typeface="Lucida Sans"/>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Shape 1141"/>
          <p:cNvSpPr txBox="1">
            <a:spLocks noGrp="1"/>
          </p:cNvSpPr>
          <p:nvPr>
            <p:ph type="title"/>
          </p:nvPr>
        </p:nvSpPr>
        <p:spPr>
          <a:xfrm>
            <a:off x="422100" y="155900"/>
            <a:ext cx="82998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a:t>Please Join Us Again Next Month!</a:t>
            </a:r>
            <a:endParaRPr sz="2800"/>
          </a:p>
        </p:txBody>
      </p:sp>
      <p:sp>
        <p:nvSpPr>
          <p:cNvPr id="1142" name="Shape 1142"/>
          <p:cNvSpPr txBox="1">
            <a:spLocks noGrp="1"/>
          </p:cNvSpPr>
          <p:nvPr>
            <p:ph type="body" idx="1"/>
          </p:nvPr>
        </p:nvSpPr>
        <p:spPr>
          <a:xfrm>
            <a:off x="457200" y="2526825"/>
            <a:ext cx="8229600" cy="414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a:t>Next month’s webinar:</a:t>
            </a:r>
            <a:endParaRPr sz="2400"/>
          </a:p>
          <a:p>
            <a:pPr marL="0" marR="0" lvl="0" indent="0" algn="l" rtl="0">
              <a:lnSpc>
                <a:spcPct val="100000"/>
              </a:lnSpc>
              <a:spcBef>
                <a:spcPts val="0"/>
              </a:spcBef>
              <a:spcAft>
                <a:spcPts val="0"/>
              </a:spcAft>
              <a:buNone/>
            </a:pPr>
            <a:r>
              <a:rPr lang="en-US" sz="2400"/>
              <a:t> </a:t>
            </a:r>
            <a:endParaRPr sz="2400"/>
          </a:p>
          <a:p>
            <a:pPr marL="342900" marR="0" lvl="0" indent="-342900" algn="l" rtl="0">
              <a:lnSpc>
                <a:spcPct val="100000"/>
              </a:lnSpc>
              <a:spcBef>
                <a:spcPts val="0"/>
              </a:spcBef>
              <a:spcAft>
                <a:spcPts val="0"/>
              </a:spcAft>
              <a:buClr>
                <a:srgbClr val="3F3F39"/>
              </a:buClr>
              <a:buSzPts val="2400"/>
              <a:buFont typeface="Lucida Sans"/>
              <a:buChar char="•"/>
            </a:pPr>
            <a:r>
              <a:rPr lang="en-US" sz="2400"/>
              <a:t>Don't Make Every Math Strategy a Separate Lesson: Developing Understanding and Skill with K-4 Operations</a:t>
            </a:r>
            <a:endParaRPr sz="2400"/>
          </a:p>
          <a:p>
            <a:pPr marL="342900" marR="0" lvl="0" indent="-342900" algn="l" rtl="0">
              <a:lnSpc>
                <a:spcPct val="100000"/>
              </a:lnSpc>
              <a:spcBef>
                <a:spcPts val="0"/>
              </a:spcBef>
              <a:spcAft>
                <a:spcPts val="0"/>
              </a:spcAft>
              <a:buClr>
                <a:srgbClr val="3F3F39"/>
              </a:buClr>
              <a:buSzPts val="2400"/>
              <a:buFont typeface="Lucida Sans"/>
              <a:buChar char="•"/>
            </a:pPr>
            <a:r>
              <a:rPr lang="en-US" sz="2400"/>
              <a:t>SAP Guests: Marni Greenstein and Shelbi Cole</a:t>
            </a:r>
            <a:endParaRPr sz="2400"/>
          </a:p>
          <a:p>
            <a:pPr marL="342900" marR="0" lvl="0" indent="-342900" algn="l" rtl="0">
              <a:lnSpc>
                <a:spcPct val="100000"/>
              </a:lnSpc>
              <a:spcBef>
                <a:spcPts val="0"/>
              </a:spcBef>
              <a:spcAft>
                <a:spcPts val="0"/>
              </a:spcAft>
              <a:buClr>
                <a:srgbClr val="3F3F39"/>
              </a:buClr>
              <a:buSzPts val="2400"/>
              <a:buFont typeface="Lucida Sans"/>
              <a:buChar char="•"/>
            </a:pPr>
            <a:r>
              <a:rPr lang="en-US" sz="2400"/>
              <a:t>Wednesday, August 8, 7:00 - 8:00 p.m. ET</a:t>
            </a:r>
            <a:endParaRPr sz="2400"/>
          </a:p>
          <a:p>
            <a:pPr marL="0" lvl="0" indent="0" rtl="0">
              <a:spcBef>
                <a:spcPts val="0"/>
              </a:spcBef>
              <a:spcAft>
                <a:spcPts val="0"/>
              </a:spcAft>
              <a:buClr>
                <a:srgbClr val="000000"/>
              </a:buClr>
              <a:buSzPts val="1100"/>
              <a:buFont typeface="Arial"/>
              <a:buNone/>
            </a:pPr>
            <a:endParaRPr sz="2400"/>
          </a:p>
          <a:p>
            <a:pPr marL="0" lvl="0" indent="0" rtl="0">
              <a:spcBef>
                <a:spcPts val="0"/>
              </a:spcBef>
              <a:spcAft>
                <a:spcPts val="0"/>
              </a:spcAft>
              <a:buClr>
                <a:srgbClr val="000000"/>
              </a:buClr>
              <a:buSzPts val="1100"/>
              <a:buFont typeface="Arial"/>
              <a:buNone/>
            </a:pPr>
            <a:r>
              <a:rPr lang="en-US" sz="2400"/>
              <a:t>Register Here: </a:t>
            </a:r>
            <a:r>
              <a:rPr lang="en-US" sz="2400">
                <a:solidFill>
                  <a:srgbClr val="3F3F39"/>
                </a:solidFill>
              </a:rPr>
              <a:t> </a:t>
            </a:r>
            <a:endParaRPr sz="2400">
              <a:solidFill>
                <a:srgbClr val="3F3F39"/>
              </a:solidFill>
            </a:endParaRPr>
          </a:p>
          <a:p>
            <a:pPr marL="0" lvl="0" indent="0" rtl="0">
              <a:spcBef>
                <a:spcPts val="0"/>
              </a:spcBef>
              <a:spcAft>
                <a:spcPts val="0"/>
              </a:spcAft>
              <a:buClr>
                <a:srgbClr val="000000"/>
              </a:buClr>
              <a:buSzPts val="1100"/>
              <a:buFont typeface="Arial"/>
              <a:buNone/>
            </a:pPr>
            <a:r>
              <a:rPr lang="en-US" sz="1800" u="sng">
                <a:solidFill>
                  <a:srgbClr val="0000FF"/>
                </a:solidFill>
                <a:hlinkClick r:id="rId3"/>
              </a:rPr>
              <a:t>https://attendee.gotowebinar.com/register/8508311637580332547</a:t>
            </a:r>
            <a:endParaRPr sz="1800" b="0" i="0" u="sng" strike="noStrike" cap="none">
              <a:solidFill>
                <a:srgbClr val="0000FF"/>
              </a:solidFill>
              <a:latin typeface="Lucida Sans"/>
              <a:ea typeface="Lucida Sans"/>
              <a:cs typeface="Lucida Sans"/>
              <a:sym typeface="Lucida Sans"/>
            </a:endParaRPr>
          </a:p>
        </p:txBody>
      </p:sp>
      <p:pic>
        <p:nvPicPr>
          <p:cNvPr id="1143" name="Shape 1143"/>
          <p:cNvPicPr preferRelativeResize="0"/>
          <p:nvPr/>
        </p:nvPicPr>
        <p:blipFill>
          <a:blip r:embed="rId4">
            <a:alphaModFix/>
          </a:blip>
          <a:stretch>
            <a:fillRect/>
          </a:stretch>
        </p:blipFill>
        <p:spPr>
          <a:xfrm>
            <a:off x="3020800" y="1201600"/>
            <a:ext cx="3629025" cy="1179975"/>
          </a:xfrm>
          <a:prstGeom prst="rect">
            <a:avLst/>
          </a:prstGeom>
          <a:noFill/>
          <a:ln>
            <a:noFill/>
          </a:ln>
        </p:spPr>
      </p:pic>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Shape 1148"/>
          <p:cNvSpPr txBox="1">
            <a:spLocks noGrp="1"/>
          </p:cNvSpPr>
          <p:nvPr>
            <p:ph type="title"/>
          </p:nvPr>
        </p:nvSpPr>
        <p:spPr>
          <a:xfrm>
            <a:off x="216565" y="2829675"/>
            <a:ext cx="8620551"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Font typeface="Allerta"/>
              <a:buNone/>
            </a:pPr>
            <a:r>
              <a:rPr lang="en-US" sz="2800" b="0" i="0" u="none" strike="noStrike" cap="none" dirty="0">
                <a:solidFill>
                  <a:schemeClr val="lt1"/>
                </a:solidFill>
                <a:latin typeface="Lucida Sans" panose="020B0602030504020204" pitchFamily="34" charset="0"/>
                <a:ea typeface="Allerta"/>
                <a:cs typeface="Allerta"/>
                <a:sym typeface="Allerta"/>
              </a:rPr>
              <a:t>Thank You!</a:t>
            </a:r>
            <a:endParaRPr dirty="0">
              <a:latin typeface="Lucida Sans" panose="020B0602030504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Font typeface="Allerta"/>
              <a:buNone/>
            </a:pPr>
            <a:r>
              <a:rPr lang="en-US" sz="2800" i="0" u="none" strike="noStrike" cap="none">
                <a:solidFill>
                  <a:srgbClr val="575757"/>
                </a:solidFill>
                <a:latin typeface="Lucida Sans"/>
                <a:ea typeface="Lucida Sans"/>
                <a:cs typeface="Lucida Sans"/>
                <a:sym typeface="Lucida Sans"/>
              </a:rPr>
              <a:t>To </a:t>
            </a:r>
            <a:r>
              <a:rPr lang="en-US" sz="2800">
                <a:solidFill>
                  <a:srgbClr val="575757"/>
                </a:solidFill>
                <a:latin typeface="Lucida Sans"/>
                <a:ea typeface="Lucida Sans"/>
                <a:cs typeface="Lucida Sans"/>
                <a:sym typeface="Lucida Sans"/>
              </a:rPr>
              <a:t>L</a:t>
            </a:r>
            <a:r>
              <a:rPr lang="en-US" sz="2800" i="0" u="none" strike="noStrike" cap="none">
                <a:solidFill>
                  <a:srgbClr val="575757"/>
                </a:solidFill>
                <a:latin typeface="Lucida Sans"/>
                <a:ea typeface="Lucida Sans"/>
                <a:cs typeface="Lucida Sans"/>
                <a:sym typeface="Lucida Sans"/>
              </a:rPr>
              <a:t>earn </a:t>
            </a:r>
            <a:r>
              <a:rPr lang="en-US" sz="2800">
                <a:solidFill>
                  <a:srgbClr val="575757"/>
                </a:solidFill>
                <a:latin typeface="Lucida Sans"/>
                <a:ea typeface="Lucida Sans"/>
                <a:cs typeface="Lucida Sans"/>
                <a:sym typeface="Lucida Sans"/>
              </a:rPr>
              <a:t>M</a:t>
            </a:r>
            <a:r>
              <a:rPr lang="en-US" sz="2800" i="0" u="none" strike="noStrike" cap="none">
                <a:solidFill>
                  <a:srgbClr val="575757"/>
                </a:solidFill>
                <a:latin typeface="Lucida Sans"/>
                <a:ea typeface="Lucida Sans"/>
                <a:cs typeface="Lucida Sans"/>
                <a:sym typeface="Lucida Sans"/>
              </a:rPr>
              <a:t>ore </a:t>
            </a:r>
            <a:r>
              <a:rPr lang="en-US" sz="2800">
                <a:solidFill>
                  <a:srgbClr val="575757"/>
                </a:solidFill>
                <a:latin typeface="Lucida Sans"/>
                <a:ea typeface="Lucida Sans"/>
                <a:cs typeface="Lucida Sans"/>
                <a:sym typeface="Lucida Sans"/>
              </a:rPr>
              <a:t>A</a:t>
            </a:r>
            <a:r>
              <a:rPr lang="en-US" sz="2800" i="0" u="none" strike="noStrike" cap="none">
                <a:solidFill>
                  <a:srgbClr val="575757"/>
                </a:solidFill>
                <a:latin typeface="Lucida Sans"/>
                <a:ea typeface="Lucida Sans"/>
                <a:cs typeface="Lucida Sans"/>
                <a:sym typeface="Lucida Sans"/>
              </a:rPr>
              <a:t>bout Core Advocates…</a:t>
            </a:r>
            <a:endParaRPr>
              <a:latin typeface="Lucida Sans"/>
              <a:ea typeface="Lucida Sans"/>
              <a:cs typeface="Lucida Sans"/>
              <a:sym typeface="Lucida Sans"/>
            </a:endParaRPr>
          </a:p>
        </p:txBody>
      </p:sp>
      <p:sp>
        <p:nvSpPr>
          <p:cNvPr id="833" name="Shape 833"/>
          <p:cNvSpPr txBox="1">
            <a:spLocks noGrp="1"/>
          </p:cNvSpPr>
          <p:nvPr>
            <p:ph type="body" idx="1"/>
          </p:nvPr>
        </p:nvSpPr>
        <p:spPr>
          <a:xfrm>
            <a:off x="457200" y="1600200"/>
            <a:ext cx="8508300" cy="4526100"/>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3F3F39"/>
              </a:buClr>
              <a:buSzPts val="2000"/>
              <a:buFont typeface="Lucida Sans"/>
              <a:buChar char="•"/>
            </a:pPr>
            <a:r>
              <a:rPr lang="en-US" sz="2000" i="0" u="none" strike="noStrike" cap="none">
                <a:solidFill>
                  <a:srgbClr val="575757"/>
                </a:solidFill>
                <a:latin typeface="Lucida Sans"/>
                <a:ea typeface="Lucida Sans"/>
                <a:cs typeface="Lucida Sans"/>
                <a:sym typeface="Lucida Sans"/>
              </a:rPr>
              <a:t>Contact Jennie Beltramini (</a:t>
            </a:r>
            <a:r>
              <a:rPr lang="en-US" sz="2000" i="0" u="sng" strike="noStrike" cap="none">
                <a:solidFill>
                  <a:schemeClr val="hlink"/>
                </a:solidFill>
                <a:latin typeface="Lucida Sans"/>
                <a:ea typeface="Lucida Sans"/>
                <a:cs typeface="Lucida Sans"/>
                <a:sym typeface="Lucida Sans"/>
                <a:hlinkClick r:id="rId3"/>
              </a:rPr>
              <a:t>jbeltramini@studentsachieve.net</a:t>
            </a:r>
            <a:r>
              <a:rPr lang="en-US" sz="2000" i="0" u="none" strike="noStrike" cap="none">
                <a:solidFill>
                  <a:srgbClr val="575757"/>
                </a:solidFill>
                <a:latin typeface="Lucida Sans"/>
                <a:ea typeface="Lucida Sans"/>
                <a:cs typeface="Lucida Sans"/>
                <a:sym typeface="Lucida Sans"/>
              </a:rPr>
              <a:t>) </a:t>
            </a:r>
            <a:endParaRPr sz="2000">
              <a:latin typeface="Lucida Sans"/>
              <a:ea typeface="Lucida Sans"/>
              <a:cs typeface="Lucida Sans"/>
              <a:sym typeface="Lucida Sans"/>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i="0" u="none" strike="noStrike" cap="none">
                <a:solidFill>
                  <a:srgbClr val="575757"/>
                </a:solidFill>
                <a:latin typeface="Lucida Sans"/>
                <a:ea typeface="Lucida Sans"/>
                <a:cs typeface="Lucida Sans"/>
                <a:sym typeface="Lucida Sans"/>
              </a:rPr>
              <a:t>Complete this survey to join our database (and mailing lists): </a:t>
            </a:r>
            <a:r>
              <a:rPr lang="en-US" sz="2000" i="0" u="sng" strike="noStrike" cap="none">
                <a:solidFill>
                  <a:schemeClr val="hlink"/>
                </a:solidFill>
                <a:latin typeface="Lucida Sans"/>
                <a:ea typeface="Lucida Sans"/>
                <a:cs typeface="Lucida Sans"/>
                <a:sym typeface="Lucida Sans"/>
                <a:hlinkClick r:id="rId4"/>
              </a:rPr>
              <a:t>htt</a:t>
            </a:r>
            <a:r>
              <a:rPr lang="en-US" sz="2000" i="0" u="sng" strike="noStrike" cap="none">
                <a:solidFill>
                  <a:schemeClr val="accent5"/>
                </a:solidFill>
                <a:latin typeface="Lucida Sans"/>
                <a:ea typeface="Lucida Sans"/>
                <a:cs typeface="Lucida Sans"/>
                <a:sym typeface="Lucida Sans"/>
                <a:hlinkClick r:id="rId4"/>
              </a:rPr>
              <a:t>p://</a:t>
            </a:r>
            <a:r>
              <a:rPr lang="en-US" sz="2000" i="0" u="sng" strike="noStrike" cap="none">
                <a:solidFill>
                  <a:schemeClr val="accent5"/>
                </a:solidFill>
                <a:latin typeface="Lucida Sans"/>
                <a:ea typeface="Lucida Sans"/>
                <a:cs typeface="Lucida Sans"/>
                <a:sym typeface="Lucida Sans"/>
              </a:rPr>
              <a:t>bitly.com/joincoreadvocates </a:t>
            </a:r>
            <a:endParaRPr sz="2000">
              <a:solidFill>
                <a:schemeClr val="accent5"/>
              </a:solidFill>
              <a:latin typeface="Lucida Sans"/>
              <a:ea typeface="Lucida Sans"/>
              <a:cs typeface="Lucida Sans"/>
              <a:sym typeface="Lucida Sans"/>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i="0" u="none" strike="noStrike" cap="none">
                <a:solidFill>
                  <a:srgbClr val="575757"/>
                </a:solidFill>
                <a:latin typeface="Lucida Sans"/>
                <a:ea typeface="Lucida Sans"/>
                <a:cs typeface="Lucida Sans"/>
                <a:sym typeface="Lucida Sans"/>
              </a:rPr>
              <a:t>Visit our website: </a:t>
            </a:r>
            <a:r>
              <a:rPr lang="en-US" sz="2000" i="0" u="sng" strike="noStrike" cap="none">
                <a:solidFill>
                  <a:schemeClr val="hlink"/>
                </a:solidFill>
                <a:latin typeface="Lucida Sans"/>
                <a:ea typeface="Lucida Sans"/>
                <a:cs typeface="Lucida Sans"/>
                <a:sym typeface="Lucida Sans"/>
                <a:hlinkClick r:id="rId5"/>
              </a:rPr>
              <a:t>www.achievethecore.org</a:t>
            </a:r>
            <a:endParaRPr sz="2000">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Font typeface="Arial"/>
              <a:buNone/>
            </a:pPr>
            <a:endParaRPr sz="240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Font typeface="Arial"/>
              <a:buNone/>
            </a:pPr>
            <a:endParaRPr sz="2400" i="0" u="none" strike="noStrike" cap="none">
              <a:solidFill>
                <a:srgbClr val="3F3F39"/>
              </a:solidFill>
              <a:latin typeface="Lucida Sans"/>
              <a:ea typeface="Lucida Sans"/>
              <a:cs typeface="Lucida Sans"/>
              <a:sym typeface="Lucida Sans"/>
            </a:endParaRPr>
          </a:p>
        </p:txBody>
      </p:sp>
      <p:pic>
        <p:nvPicPr>
          <p:cNvPr id="834" name="Shape 834" descr="ATC Header.PNG"/>
          <p:cNvPicPr preferRelativeResize="0"/>
          <p:nvPr/>
        </p:nvPicPr>
        <p:blipFill rotWithShape="1">
          <a:blip r:embed="rId6">
            <a:alphaModFix/>
          </a:blip>
          <a:srcRect/>
          <a:stretch/>
        </p:blipFill>
        <p:spPr>
          <a:xfrm>
            <a:off x="-6075" y="3825067"/>
            <a:ext cx="9144000" cy="2605500"/>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Shape 83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Font typeface="Allerta"/>
              <a:buNone/>
            </a:pPr>
            <a:r>
              <a:rPr lang="en-US" sz="2800" i="0" u="none" strike="noStrike" cap="none">
                <a:solidFill>
                  <a:srgbClr val="575757"/>
                </a:solidFill>
              </a:rPr>
              <a:t>Tweet with </a:t>
            </a:r>
            <a:r>
              <a:rPr lang="en-US" sz="2800">
                <a:solidFill>
                  <a:srgbClr val="575757"/>
                </a:solidFill>
              </a:rPr>
              <a:t>U</a:t>
            </a:r>
            <a:r>
              <a:rPr lang="en-US" sz="2800" i="0" u="none" strike="noStrike" cap="none">
                <a:solidFill>
                  <a:srgbClr val="575757"/>
                </a:solidFill>
              </a:rPr>
              <a:t>s</a:t>
            </a:r>
            <a:endParaRPr/>
          </a:p>
        </p:txBody>
      </p:sp>
      <p:sp>
        <p:nvSpPr>
          <p:cNvPr id="840" name="Shape 8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i="0" u="none" strike="noStrike" cap="none">
                <a:solidFill>
                  <a:srgbClr val="575757"/>
                </a:solidFill>
              </a:rPr>
              <a:t>Please feel free to tweet during and after the webinar using #coreadvocates</a:t>
            </a:r>
            <a:endParaRPr/>
          </a:p>
          <a:p>
            <a:pPr marL="342900" marR="0" lvl="0" indent="-190500" algn="l" rtl="0">
              <a:lnSpc>
                <a:spcPct val="100000"/>
              </a:lnSpc>
              <a:spcBef>
                <a:spcPts val="480"/>
              </a:spcBef>
              <a:spcAft>
                <a:spcPts val="0"/>
              </a:spcAft>
              <a:buClr>
                <a:srgbClr val="3F3F39"/>
              </a:buClr>
              <a:buFont typeface="Arial"/>
              <a:buNone/>
            </a:pPr>
            <a:endParaRPr sz="2400" i="0" u="none" strike="noStrike" cap="none">
              <a:solidFill>
                <a:srgbClr val="575757"/>
              </a:solidFill>
            </a:endParaRPr>
          </a:p>
          <a:p>
            <a:pPr marL="342900" marR="0" lvl="0" indent="-190500" algn="l" rtl="0">
              <a:lnSpc>
                <a:spcPct val="100000"/>
              </a:lnSpc>
              <a:spcBef>
                <a:spcPts val="480"/>
              </a:spcBef>
              <a:spcAft>
                <a:spcPts val="0"/>
              </a:spcAft>
              <a:buClr>
                <a:srgbClr val="3F3F39"/>
              </a:buClr>
              <a:buFont typeface="Arial"/>
              <a:buNone/>
            </a:pPr>
            <a:endParaRPr sz="2400" i="0" u="none" strike="noStrike" cap="none">
              <a:solidFill>
                <a:srgbClr val="575757"/>
              </a:solidFill>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i="0" u="none" strike="noStrike" cap="none">
                <a:solidFill>
                  <a:srgbClr val="575757"/>
                </a:solidFill>
              </a:rPr>
              <a:t>@achievethecore</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i="0" u="none" strike="noStrike" cap="none">
                <a:solidFill>
                  <a:srgbClr val="575757"/>
                </a:solidFill>
              </a:rPr>
              <a:t>@JennieBeltro</a:t>
            </a:r>
            <a:endParaRPr/>
          </a:p>
        </p:txBody>
      </p:sp>
      <p:pic>
        <p:nvPicPr>
          <p:cNvPr id="841" name="Shape 841"/>
          <p:cNvPicPr preferRelativeResize="0"/>
          <p:nvPr/>
        </p:nvPicPr>
        <p:blipFill rotWithShape="1">
          <a:blip r:embed="rId3">
            <a:alphaModFix/>
          </a:blip>
          <a:srcRect/>
          <a:stretch/>
        </p:blipFill>
        <p:spPr>
          <a:xfrm>
            <a:off x="5210353" y="2482858"/>
            <a:ext cx="2632800" cy="189240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Shape 84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llerta"/>
              <a:buNone/>
            </a:pPr>
            <a:r>
              <a:rPr lang="en-US" sz="2800" b="0" i="0" u="none" strike="noStrike" cap="none">
                <a:solidFill>
                  <a:srgbClr val="575757"/>
                </a:solidFill>
                <a:latin typeface="Lucida Sans"/>
                <a:ea typeface="Lucida Sans"/>
                <a:cs typeface="Lucida Sans"/>
                <a:sym typeface="Lucida Sans"/>
              </a:rPr>
              <a:t>Webinar </a:t>
            </a:r>
            <a:r>
              <a:rPr lang="en-US" sz="2800">
                <a:solidFill>
                  <a:srgbClr val="575757"/>
                </a:solidFill>
              </a:rPr>
              <a:t>P</a:t>
            </a:r>
            <a:r>
              <a:rPr lang="en-US" sz="2800" b="0" i="0" u="none" strike="noStrike" cap="none">
                <a:solidFill>
                  <a:srgbClr val="575757"/>
                </a:solidFill>
                <a:latin typeface="Lucida Sans"/>
                <a:ea typeface="Lucida Sans"/>
                <a:cs typeface="Lucida Sans"/>
                <a:sym typeface="Lucida Sans"/>
              </a:rPr>
              <a:t>rotocols</a:t>
            </a:r>
            <a:endParaRPr/>
          </a:p>
        </p:txBody>
      </p:sp>
      <p:sp>
        <p:nvSpPr>
          <p:cNvPr id="848" name="Shape 848"/>
          <p:cNvSpPr txBox="1">
            <a:spLocks noGrp="1"/>
          </p:cNvSpPr>
          <p:nvPr>
            <p:ph type="body" idx="1"/>
          </p:nvPr>
        </p:nvSpPr>
        <p:spPr>
          <a:xfrm>
            <a:off x="457200" y="1600200"/>
            <a:ext cx="4604400" cy="45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Font typeface="Arial"/>
              <a:buNone/>
            </a:pPr>
            <a:r>
              <a:rPr lang="en-US" sz="2400" b="0" i="0" u="none" strike="noStrike" cap="none">
                <a:solidFill>
                  <a:srgbClr val="575757"/>
                </a:solidFill>
                <a:latin typeface="Lucida Sans"/>
                <a:ea typeface="Lucida Sans"/>
                <a:cs typeface="Lucida Sans"/>
                <a:sym typeface="Lucida Sans"/>
              </a:rPr>
              <a:t>During the webinar</a:t>
            </a:r>
            <a:endParaRPr/>
          </a:p>
          <a:p>
            <a:pPr marL="457200" marR="0" lvl="0" indent="0" algn="l" rtl="0">
              <a:lnSpc>
                <a:spcPct val="115000"/>
              </a:lnSpc>
              <a:spcBef>
                <a:spcPts val="500"/>
              </a:spcBef>
              <a:spcAft>
                <a:spcPts val="0"/>
              </a:spcAft>
              <a:buClr>
                <a:schemeClr val="dk1"/>
              </a:buClr>
              <a:buFont typeface="Arial"/>
              <a:buNone/>
            </a:pPr>
            <a:r>
              <a:rPr lang="en-US" sz="2000" b="0" i="0" u="none" strike="noStrike" cap="none">
                <a:solidFill>
                  <a:srgbClr val="575757"/>
                </a:solidFill>
                <a:latin typeface="Lucida Sans"/>
                <a:ea typeface="Lucida Sans"/>
                <a:cs typeface="Lucida Sans"/>
                <a:sym typeface="Lucida Sans"/>
              </a:rPr>
              <a:t>– Accessing Documents</a:t>
            </a:r>
            <a:endParaRPr/>
          </a:p>
          <a:p>
            <a:pPr marL="457200" marR="0" lvl="0" indent="0" algn="l" rtl="0">
              <a:lnSpc>
                <a:spcPct val="115000"/>
              </a:lnSpc>
              <a:spcBef>
                <a:spcPts val="500"/>
              </a:spcBef>
              <a:spcAft>
                <a:spcPts val="0"/>
              </a:spcAft>
              <a:buClr>
                <a:schemeClr val="dk1"/>
              </a:buClr>
              <a:buFont typeface="Arial"/>
              <a:buNone/>
            </a:pPr>
            <a:r>
              <a:rPr lang="en-US" sz="2000" b="0" i="0" u="none" strike="noStrike" cap="none">
                <a:solidFill>
                  <a:srgbClr val="575757"/>
                </a:solidFill>
                <a:latin typeface="Lucida Sans"/>
                <a:ea typeface="Lucida Sans"/>
                <a:cs typeface="Lucida Sans"/>
                <a:sym typeface="Lucida Sans"/>
              </a:rPr>
              <a:t>– Questions option</a:t>
            </a:r>
            <a:endParaRPr/>
          </a:p>
          <a:p>
            <a:pPr marL="457200" marR="0" lvl="0" indent="0" algn="l" rtl="0">
              <a:lnSpc>
                <a:spcPct val="115000"/>
              </a:lnSpc>
              <a:spcBef>
                <a:spcPts val="500"/>
              </a:spcBef>
              <a:spcAft>
                <a:spcPts val="0"/>
              </a:spcAft>
              <a:buClr>
                <a:schemeClr val="dk1"/>
              </a:buClr>
              <a:buFont typeface="Arial"/>
              <a:buNone/>
            </a:pPr>
            <a:r>
              <a:rPr lang="en-US" sz="2000" b="0" i="0" u="none" strike="noStrike" cap="none">
                <a:solidFill>
                  <a:srgbClr val="575757"/>
                </a:solidFill>
                <a:latin typeface="Lucida Sans"/>
                <a:ea typeface="Lucida Sans"/>
                <a:cs typeface="Lucida Sans"/>
                <a:sym typeface="Lucida Sans"/>
              </a:rPr>
              <a:t>– Polling</a:t>
            </a:r>
            <a:endParaRPr/>
          </a:p>
          <a:p>
            <a:pPr marL="0" marR="0" lvl="0" indent="0" algn="l" rtl="0">
              <a:lnSpc>
                <a:spcPct val="115000"/>
              </a:lnSpc>
              <a:spcBef>
                <a:spcPts val="600"/>
              </a:spcBef>
              <a:spcAft>
                <a:spcPts val="0"/>
              </a:spcAft>
              <a:buClr>
                <a:schemeClr val="dk1"/>
              </a:buClr>
              <a:buFont typeface="Arial"/>
              <a:buNone/>
            </a:pPr>
            <a:r>
              <a:rPr lang="en-US" sz="2400" b="0" i="0" u="none" strike="noStrike" cap="none">
                <a:solidFill>
                  <a:srgbClr val="575757"/>
                </a:solidFill>
                <a:latin typeface="Lucida Sans"/>
                <a:ea typeface="Lucida Sans"/>
                <a:cs typeface="Lucida Sans"/>
                <a:sym typeface="Lucida Sans"/>
              </a:rPr>
              <a:t>After the webinar</a:t>
            </a:r>
            <a:endParaRPr/>
          </a:p>
          <a:p>
            <a:pPr marL="457200" marR="0" lvl="0" indent="0" algn="l" rtl="0">
              <a:lnSpc>
                <a:spcPct val="115000"/>
              </a:lnSpc>
              <a:spcBef>
                <a:spcPts val="500"/>
              </a:spcBef>
              <a:spcAft>
                <a:spcPts val="0"/>
              </a:spcAft>
              <a:buClr>
                <a:schemeClr val="dk1"/>
              </a:buClr>
              <a:buFont typeface="Arial"/>
              <a:buNone/>
            </a:pPr>
            <a:r>
              <a:rPr lang="en-US" sz="2000" b="0" i="0" u="none" strike="noStrike" cap="none">
                <a:solidFill>
                  <a:srgbClr val="575757"/>
                </a:solidFill>
                <a:latin typeface="Lucida Sans"/>
                <a:ea typeface="Lucida Sans"/>
                <a:cs typeface="Lucida Sans"/>
                <a:sym typeface="Lucida Sans"/>
              </a:rPr>
              <a:t>– Survey</a:t>
            </a:r>
            <a:endParaRPr/>
          </a:p>
          <a:p>
            <a:pPr marL="457200" marR="0" lvl="0" indent="0" algn="l" rtl="0">
              <a:lnSpc>
                <a:spcPct val="115000"/>
              </a:lnSpc>
              <a:spcBef>
                <a:spcPts val="500"/>
              </a:spcBef>
              <a:spcAft>
                <a:spcPts val="0"/>
              </a:spcAft>
              <a:buClr>
                <a:schemeClr val="dk1"/>
              </a:buClr>
              <a:buFont typeface="Arial"/>
              <a:buNone/>
            </a:pPr>
            <a:r>
              <a:rPr lang="en-US" sz="2000" b="0" i="0" u="none" strike="noStrike" cap="none">
                <a:solidFill>
                  <a:srgbClr val="575757"/>
                </a:solidFill>
                <a:latin typeface="Lucida Sans"/>
                <a:ea typeface="Lucida Sans"/>
                <a:cs typeface="Lucida Sans"/>
                <a:sym typeface="Lucida Sans"/>
              </a:rPr>
              <a:t>– Access to recorded webinar</a:t>
            </a:r>
            <a:endParaRPr/>
          </a:p>
          <a:p>
            <a:pPr marL="800100" marR="0" lvl="0" indent="-38100" algn="l" rtl="0">
              <a:lnSpc>
                <a:spcPct val="100000"/>
              </a:lnSpc>
              <a:spcBef>
                <a:spcPts val="0"/>
              </a:spcBef>
              <a:spcAft>
                <a:spcPts val="0"/>
              </a:spcAft>
              <a:buClr>
                <a:schemeClr val="dk1"/>
              </a:buClr>
              <a:buFont typeface="Arial"/>
              <a:buNone/>
            </a:pPr>
            <a:endParaRPr sz="2400" b="0" i="0" u="none" strike="noStrike" cap="none">
              <a:solidFill>
                <a:srgbClr val="3F3F39"/>
              </a:solidFill>
              <a:latin typeface="Allerta"/>
              <a:ea typeface="Allerta"/>
              <a:cs typeface="Allerta"/>
              <a:sym typeface="Allerta"/>
            </a:endParaRPr>
          </a:p>
        </p:txBody>
      </p:sp>
      <p:pic>
        <p:nvPicPr>
          <p:cNvPr id="849" name="Shape 849"/>
          <p:cNvPicPr preferRelativeResize="0"/>
          <p:nvPr/>
        </p:nvPicPr>
        <p:blipFill rotWithShape="1">
          <a:blip r:embed="rId3">
            <a:alphaModFix/>
          </a:blip>
          <a:srcRect/>
          <a:stretch/>
        </p:blipFill>
        <p:spPr>
          <a:xfrm>
            <a:off x="5162700" y="1662138"/>
            <a:ext cx="3524100" cy="3533700"/>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Shape 855"/>
          <p:cNvSpPr txBox="1">
            <a:spLocks noGrp="1"/>
          </p:cNvSpPr>
          <p:nvPr>
            <p:ph type="body" idx="1"/>
          </p:nvPr>
        </p:nvSpPr>
        <p:spPr>
          <a:xfrm>
            <a:off x="457200" y="2492875"/>
            <a:ext cx="8229600" cy="3401700"/>
          </a:xfrm>
          <a:prstGeom prst="rect">
            <a:avLst/>
          </a:prstGeom>
          <a:noFill/>
          <a:ln>
            <a:noFill/>
          </a:ln>
        </p:spPr>
        <p:txBody>
          <a:bodyPr spcFirstLastPara="1" wrap="square" lIns="91425" tIns="45700" rIns="91425" bIns="45700" anchor="t" anchorCtr="0">
            <a:noAutofit/>
          </a:bodyPr>
          <a:lstStyle/>
          <a:p>
            <a:pPr marL="342900" lvl="0" indent="-342900" rtl="0">
              <a:lnSpc>
                <a:spcPct val="115000"/>
              </a:lnSpc>
              <a:spcBef>
                <a:spcPts val="0"/>
              </a:spcBef>
              <a:spcAft>
                <a:spcPts val="0"/>
              </a:spcAft>
              <a:buClr>
                <a:srgbClr val="FF0000"/>
              </a:buClr>
              <a:buSzPts val="2400"/>
              <a:buFont typeface="Lucida Sans"/>
              <a:buChar char="✓"/>
            </a:pPr>
            <a:r>
              <a:rPr lang="en-US" sz="2400">
                <a:solidFill>
                  <a:schemeClr val="dk1"/>
                </a:solidFill>
              </a:rPr>
              <a:t>Review recent educational research as well as cognitive science works on building strong readers. </a:t>
            </a:r>
            <a:endParaRPr sz="2400"/>
          </a:p>
          <a:p>
            <a:pPr marL="342900" marR="0" lvl="0" indent="-342900" algn="l" rtl="0">
              <a:lnSpc>
                <a:spcPct val="100000"/>
              </a:lnSpc>
              <a:spcBef>
                <a:spcPts val="0"/>
              </a:spcBef>
              <a:spcAft>
                <a:spcPts val="0"/>
              </a:spcAft>
              <a:buClr>
                <a:srgbClr val="FF0000"/>
              </a:buClr>
              <a:buFont typeface="Noto Sans Symbols"/>
              <a:buNone/>
            </a:pPr>
            <a:endParaRPr sz="2400" i="0" u="none" strike="noStrike" cap="none">
              <a:solidFill>
                <a:srgbClr val="575757"/>
              </a:solidFill>
            </a:endParaRPr>
          </a:p>
          <a:p>
            <a:pPr marL="342900" lvl="0" indent="-342900" rtl="0">
              <a:lnSpc>
                <a:spcPct val="115000"/>
              </a:lnSpc>
              <a:spcBef>
                <a:spcPts val="0"/>
              </a:spcBef>
              <a:spcAft>
                <a:spcPts val="0"/>
              </a:spcAft>
              <a:buClr>
                <a:srgbClr val="FF0000"/>
              </a:buClr>
              <a:buSzPts val="2400"/>
              <a:buFont typeface="Lucida Sans"/>
              <a:buChar char="✓"/>
            </a:pPr>
            <a:r>
              <a:rPr lang="en-US" sz="2400">
                <a:solidFill>
                  <a:schemeClr val="dk1"/>
                </a:solidFill>
              </a:rPr>
              <a:t>Consider instructional methods that are aligned and unaligned with this evidence base. </a:t>
            </a:r>
            <a:endParaRPr sz="2400"/>
          </a:p>
          <a:p>
            <a:pPr marL="342900" marR="0" lvl="0" indent="-342900" algn="l" rtl="0">
              <a:lnSpc>
                <a:spcPct val="100000"/>
              </a:lnSpc>
              <a:spcBef>
                <a:spcPts val="0"/>
              </a:spcBef>
              <a:spcAft>
                <a:spcPts val="0"/>
              </a:spcAft>
              <a:buClr>
                <a:srgbClr val="FF0000"/>
              </a:buClr>
              <a:buFont typeface="Noto Sans Symbols"/>
              <a:buNone/>
            </a:pPr>
            <a:endParaRPr sz="2400" i="0" u="none" strike="noStrike" cap="none">
              <a:solidFill>
                <a:srgbClr val="575757"/>
              </a:solidFill>
            </a:endParaRPr>
          </a:p>
          <a:p>
            <a:pPr marL="342900" lvl="0" indent="-342900" rtl="0">
              <a:lnSpc>
                <a:spcPct val="115000"/>
              </a:lnSpc>
              <a:spcBef>
                <a:spcPts val="0"/>
              </a:spcBef>
              <a:spcAft>
                <a:spcPts val="0"/>
              </a:spcAft>
              <a:buClr>
                <a:srgbClr val="FF0000"/>
              </a:buClr>
              <a:buSzPts val="2400"/>
              <a:buFont typeface="Lucida Sans"/>
              <a:buChar char="✓"/>
            </a:pPr>
            <a:r>
              <a:rPr lang="en-US" sz="2400">
                <a:solidFill>
                  <a:schemeClr val="dk1"/>
                </a:solidFill>
              </a:rPr>
              <a:t>Learn about one district's transition to structured phonics and a knowledge-rich curriculum.</a:t>
            </a:r>
            <a:endParaRPr sz="2400"/>
          </a:p>
          <a:p>
            <a:pPr marL="0" marR="0" lvl="0" indent="0" algn="l" rtl="0">
              <a:lnSpc>
                <a:spcPct val="100000"/>
              </a:lnSpc>
              <a:spcBef>
                <a:spcPts val="0"/>
              </a:spcBef>
              <a:spcAft>
                <a:spcPts val="0"/>
              </a:spcAft>
              <a:buClr>
                <a:srgbClr val="3F3F39"/>
              </a:buClr>
              <a:buFont typeface="Arial"/>
              <a:buNone/>
            </a:pPr>
            <a:endParaRPr sz="2400" b="0" i="0" u="none" strike="noStrike" cap="none">
              <a:solidFill>
                <a:srgbClr val="3F3F39"/>
              </a:solidFill>
              <a:latin typeface="Allerta"/>
              <a:ea typeface="Allerta"/>
              <a:cs typeface="Allerta"/>
              <a:sym typeface="Allerta"/>
            </a:endParaRPr>
          </a:p>
        </p:txBody>
      </p:sp>
      <p:pic>
        <p:nvPicPr>
          <p:cNvPr id="856" name="Shape 856"/>
          <p:cNvPicPr preferRelativeResize="0"/>
          <p:nvPr/>
        </p:nvPicPr>
        <p:blipFill>
          <a:blip r:embed="rId3">
            <a:alphaModFix/>
          </a:blip>
          <a:stretch>
            <a:fillRect/>
          </a:stretch>
        </p:blipFill>
        <p:spPr>
          <a:xfrm>
            <a:off x="1796025" y="350775"/>
            <a:ext cx="5685401" cy="1704325"/>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title"/>
          </p:nvPr>
        </p:nvSpPr>
        <p:spPr>
          <a:xfrm>
            <a:off x="216565" y="2416482"/>
            <a:ext cx="8620551"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Font typeface="Allerta"/>
              <a:buNone/>
            </a:pPr>
            <a:r>
              <a:rPr lang="en-US" sz="2400">
                <a:solidFill>
                  <a:srgbClr val="FFFFFF"/>
                </a:solidFill>
              </a:rPr>
              <a:t>Section 1: What does new research tell us about building strong readers?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326990" y="2810184"/>
            <a:ext cx="8620500" cy="1517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Allerta"/>
              <a:buNone/>
            </a:pPr>
            <a:r>
              <a:rPr lang="en-US" sz="3600"/>
              <a:t>Poll</a:t>
            </a:r>
            <a:r>
              <a:rPr lang="en-US" sz="3600" b="0" i="0" u="none" strike="noStrike" cap="none">
                <a:solidFill>
                  <a:schemeClr val="lt1"/>
                </a:solidFill>
                <a:latin typeface="Lucida Sans"/>
                <a:ea typeface="Lucida Sans"/>
                <a:cs typeface="Lucida Sans"/>
                <a:sym typeface="Lucida Sans"/>
              </a:rPr>
              <a:t>:</a:t>
            </a:r>
            <a:endParaRPr sz="36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Font typeface="Allerta"/>
              <a:buNone/>
            </a:pPr>
            <a:r>
              <a:rPr lang="en-US"/>
              <a:t>What percentage of your students are fluent readers of grade level text? </a:t>
            </a:r>
            <a:endParaRPr/>
          </a:p>
          <a:p>
            <a:pPr marL="0" marR="0" lvl="0" indent="0" algn="ctr" rtl="0">
              <a:lnSpc>
                <a:spcPct val="100000"/>
              </a:lnSpc>
              <a:spcBef>
                <a:spcPts val="0"/>
              </a:spcBef>
              <a:spcAft>
                <a:spcPts val="0"/>
              </a:spcAft>
              <a:buClr>
                <a:schemeClr val="lt1"/>
              </a:buClr>
              <a:buFont typeface="Allerta"/>
              <a:buNone/>
            </a:pPr>
            <a:endParaRPr/>
          </a:p>
          <a:p>
            <a:pPr marL="0" marR="0" lvl="0" indent="0" algn="ctr" rtl="0">
              <a:lnSpc>
                <a:spcPct val="100000"/>
              </a:lnSpc>
              <a:spcBef>
                <a:spcPts val="0"/>
              </a:spcBef>
              <a:spcAft>
                <a:spcPts val="0"/>
              </a:spcAft>
              <a:buClr>
                <a:schemeClr val="lt1"/>
              </a:buClr>
              <a:buFont typeface="Allerta"/>
              <a:buNone/>
            </a:pPr>
            <a:r>
              <a:rPr lang="en-US"/>
              <a:t>If you work with Kindergarten or Grade 1, what percentage of your students are on track to meet this goal? </a:t>
            </a:r>
            <a:endParaRPr/>
          </a:p>
          <a:p>
            <a:pPr marL="0" marR="0" lvl="0" indent="0" algn="ctr" rtl="0">
              <a:lnSpc>
                <a:spcPct val="100000"/>
              </a:lnSpc>
              <a:spcBef>
                <a:spcPts val="0"/>
              </a:spcBef>
              <a:spcAft>
                <a:spcPts val="0"/>
              </a:spcAft>
              <a:buClr>
                <a:schemeClr val="lt1"/>
              </a:buClr>
              <a:buFont typeface="Allerta"/>
              <a:buNone/>
            </a:pP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p:txBody>
      </p:sp>
      <p:sp>
        <p:nvSpPr>
          <p:cNvPr id="868" name="Shape 868"/>
          <p:cNvSpPr txBox="1"/>
          <p:nvPr/>
        </p:nvSpPr>
        <p:spPr>
          <a:xfrm>
            <a:off x="1433875" y="3972236"/>
            <a:ext cx="6301500" cy="56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Font typeface="Allerta"/>
              <a:buNone/>
            </a:pPr>
            <a:endParaRP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2951</Words>
  <Application>Microsoft Office PowerPoint</Application>
  <PresentationFormat>On-screen Show (4:3)</PresentationFormat>
  <Paragraphs>278</Paragraphs>
  <Slides>38</Slides>
  <Notes>38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38</vt:i4>
      </vt:variant>
    </vt:vector>
  </HeadingPairs>
  <TitlesOfParts>
    <vt:vector size="49" baseType="lpstr">
      <vt:lpstr>Lucida Sans</vt:lpstr>
      <vt:lpstr>Noto Sans Symbols</vt:lpstr>
      <vt:lpstr>Allerta</vt:lpstr>
      <vt:lpstr>Georgia</vt:lpstr>
      <vt:lpstr>Calibri</vt:lpstr>
      <vt:lpstr>Arial</vt:lpstr>
      <vt:lpstr>July Webinar New Year's Resolution</vt:lpstr>
      <vt:lpstr>July Webinar New Year's Resolution</vt:lpstr>
      <vt:lpstr>SAP ATC PPT Template revised</vt:lpstr>
      <vt:lpstr>July Webinar New Year's Resolution</vt:lpstr>
      <vt:lpstr>July Webinar New Year's Resolution</vt:lpstr>
      <vt:lpstr>The Problem of Teaching Literacy Backwards </vt:lpstr>
      <vt:lpstr>Introductions</vt:lpstr>
      <vt:lpstr>Who Are Core Advocates?</vt:lpstr>
      <vt:lpstr>To Learn More About Core Advocates…</vt:lpstr>
      <vt:lpstr>Tweet with Us</vt:lpstr>
      <vt:lpstr>Webinar Protocols</vt:lpstr>
      <vt:lpstr>PowerPoint Presentation</vt:lpstr>
      <vt:lpstr>Section 1: What does new research tell us about building strong readers? </vt:lpstr>
      <vt:lpstr>Poll: What percentage of your students are fluent readers of grade level text?   If you work with Kindergarten or Grade 1, what percentage of your students are on track to meet this goal?   </vt:lpstr>
      <vt:lpstr>David Liben Fellow Student Achievement Partners dliben@studentsachieve.net</vt:lpstr>
      <vt:lpstr>Recent Research We’ll Discuss Tonight  </vt:lpstr>
      <vt:lpstr>Paige et. al (2018)  A path analytic model linking foundational skills to Grade 3 state reading achievement </vt:lpstr>
      <vt:lpstr>Paige et. al (2018)  A path analytic model linking foundational skills to Grade 3 state reading achievement </vt:lpstr>
      <vt:lpstr>Impact of Foundational Skills Results on State Assessment of ELA Achievement </vt:lpstr>
      <vt:lpstr>Structured Phonics Works </vt:lpstr>
      <vt:lpstr>How We Teach Foundational Skills </vt:lpstr>
      <vt:lpstr>With this Explicit Instruction and Practice We Become More Skilled Decoders </vt:lpstr>
      <vt:lpstr>Foundational skills (print concepts, phonological awareness, phonics, word recognition, and fluency) need to be systematically taught and robustly practiced (in and out of context), skill after skill in a research-grounded sequence. </vt:lpstr>
      <vt:lpstr>Section 2: How does traditional literacy comprehension instruction get it wrong?  </vt:lpstr>
      <vt:lpstr>Question:  How do you begin planning a lesson about a central text?   </vt:lpstr>
      <vt:lpstr>Isolated Comprehension Skills Instruction</vt:lpstr>
      <vt:lpstr>Good Readers Draw on Many Skills &amp; Strategies to Comprehend a Text</vt:lpstr>
      <vt:lpstr>Instead… </vt:lpstr>
      <vt:lpstr>Traditional Literacy Instruction Oversimplifies Reading </vt:lpstr>
      <vt:lpstr>PowerPoint Presentation</vt:lpstr>
      <vt:lpstr>Literacy Instruction Backwards </vt:lpstr>
      <vt:lpstr>Equitable Instruction: Literacy Accelerators   </vt:lpstr>
      <vt:lpstr>Question:  What connections can you draw to your teaching practice or role? What are are you thinking about differently?  </vt:lpstr>
      <vt:lpstr>Section 3: What does this look like in the classroom?  </vt:lpstr>
      <vt:lpstr>Aliya Washington Nashville, TN  Lead Coach</vt:lpstr>
      <vt:lpstr>Nashville Pilot </vt:lpstr>
      <vt:lpstr>Successes Implementing This Approach </vt:lpstr>
      <vt:lpstr>Challenges Implementing this Approach </vt:lpstr>
      <vt:lpstr>Questions for our guests?</vt:lpstr>
      <vt:lpstr>Join Our Network!</vt:lpstr>
      <vt:lpstr>Tell Us About Your Efforts</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of Teaching Literacy Backwards</dc:title>
  <dc:creator>nbravo</dc:creator>
  <cp:lastModifiedBy>Susan</cp:lastModifiedBy>
  <cp:revision>5</cp:revision>
  <dcterms:modified xsi:type="dcterms:W3CDTF">2018-07-12T12:50:22Z</dcterms:modified>
</cp:coreProperties>
</file>